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33" r:id="rId12"/>
    <p:sldId id="264" r:id="rId13"/>
    <p:sldId id="338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36" r:id="rId51"/>
    <p:sldId id="334" r:id="rId52"/>
    <p:sldId id="337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0B49CB"/>
    <a:srgbClr val="F8F8F8"/>
    <a:srgbClr val="F2F4F8"/>
    <a:srgbClr val="0948CB"/>
    <a:srgbClr val="121619"/>
    <a:srgbClr val="1C7DDB"/>
    <a:srgbClr val="F2F2F2"/>
    <a:srgbClr val="145579"/>
    <a:srgbClr val="3A6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638" autoAdjust="0"/>
  </p:normalViewPr>
  <p:slideViewPr>
    <p:cSldViewPr snapToGrid="0" snapToObjects="1">
      <p:cViewPr>
        <p:scale>
          <a:sx n="75" d="100"/>
          <a:sy n="75" d="100"/>
        </p:scale>
        <p:origin x="974" y="1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89351E-78AB-4508-B141-3C9F841106C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E2428E0-4F87-47C3-B5CA-AA4982E0D3A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badi" panose="020B0604020104020204" pitchFamily="34" charset="0"/>
            </a:rPr>
            <a:t>Model Development</a:t>
          </a:r>
          <a:endParaRPr lang="en-IN" dirty="0">
            <a:latin typeface="Abadi" panose="020B0604020104020204" pitchFamily="34" charset="0"/>
          </a:endParaRPr>
        </a:p>
      </dgm:t>
    </dgm:pt>
    <dgm:pt modelId="{2E5EF984-BB0C-4133-A0EC-F76BC7516602}" type="parTrans" cxnId="{F342BECE-15E2-41EA-A08E-7AD60373085B}">
      <dgm:prSet/>
      <dgm:spPr/>
      <dgm:t>
        <a:bodyPr/>
        <a:lstStyle/>
        <a:p>
          <a:endParaRPr lang="en-IN"/>
        </a:p>
      </dgm:t>
    </dgm:pt>
    <dgm:pt modelId="{140610CC-771E-44F9-9294-3D66494418B2}" type="sibTrans" cxnId="{F342BECE-15E2-41EA-A08E-7AD60373085B}">
      <dgm:prSet/>
      <dgm:spPr/>
      <dgm:t>
        <a:bodyPr/>
        <a:lstStyle/>
        <a:p>
          <a:endParaRPr lang="en-IN"/>
        </a:p>
      </dgm:t>
    </dgm:pt>
    <dgm:pt modelId="{812B1A48-80B0-4939-A8D4-53CB4780BCF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Abadi" panose="020B0604020104020204" pitchFamily="34" charset="0"/>
            </a:rPr>
            <a:t>Prepare the data</a:t>
          </a:r>
          <a:endParaRPr lang="en-IN" sz="1600" dirty="0">
            <a:latin typeface="Abadi" panose="020B0604020104020204" pitchFamily="34" charset="0"/>
          </a:endParaRPr>
        </a:p>
      </dgm:t>
    </dgm:pt>
    <dgm:pt modelId="{AD67E991-A2F9-4209-8CFE-829493B7FD37}" type="parTrans" cxnId="{895CF456-AB89-4263-8BC5-F306AC407ED8}">
      <dgm:prSet/>
      <dgm:spPr/>
      <dgm:t>
        <a:bodyPr/>
        <a:lstStyle/>
        <a:p>
          <a:endParaRPr lang="en-IN"/>
        </a:p>
      </dgm:t>
    </dgm:pt>
    <dgm:pt modelId="{5CCE1136-FCF6-4CD8-A666-C98A5C3D18CC}" type="sibTrans" cxnId="{895CF456-AB89-4263-8BC5-F306AC407ED8}">
      <dgm:prSet/>
      <dgm:spPr/>
      <dgm:t>
        <a:bodyPr/>
        <a:lstStyle/>
        <a:p>
          <a:endParaRPr lang="en-IN"/>
        </a:p>
      </dgm:t>
    </dgm:pt>
    <dgm:pt modelId="{9781549C-2E49-4938-9DC0-5FBC62DD5E4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Abadi" panose="020B0604020104020204" pitchFamily="34" charset="0"/>
            </a:rPr>
            <a:t>Choose a model and train the model</a:t>
          </a:r>
          <a:endParaRPr lang="en-IN" sz="1600" dirty="0">
            <a:latin typeface="Abadi" panose="020B0604020104020204" pitchFamily="34" charset="0"/>
          </a:endParaRPr>
        </a:p>
      </dgm:t>
    </dgm:pt>
    <dgm:pt modelId="{F2B09736-7AF3-4E5F-9317-157584CE5498}" type="parTrans" cxnId="{920BA149-D1BC-45FB-AC44-8F83C169080E}">
      <dgm:prSet/>
      <dgm:spPr/>
      <dgm:t>
        <a:bodyPr/>
        <a:lstStyle/>
        <a:p>
          <a:endParaRPr lang="en-IN"/>
        </a:p>
      </dgm:t>
    </dgm:pt>
    <dgm:pt modelId="{D05CA747-05B4-4EAE-B0A0-4B37209BFEC2}" type="sibTrans" cxnId="{920BA149-D1BC-45FB-AC44-8F83C169080E}">
      <dgm:prSet/>
      <dgm:spPr/>
      <dgm:t>
        <a:bodyPr/>
        <a:lstStyle/>
        <a:p>
          <a:endParaRPr lang="en-IN"/>
        </a:p>
      </dgm:t>
    </dgm:pt>
    <dgm:pt modelId="{007DFC91-B31A-4542-8273-415DBC7F143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badi" panose="020B0604020104020204" pitchFamily="34" charset="0"/>
            </a:rPr>
            <a:t>Model Evaluation</a:t>
          </a:r>
          <a:endParaRPr lang="en-IN">
            <a:latin typeface="Abadi" panose="020B0604020104020204" pitchFamily="34" charset="0"/>
          </a:endParaRPr>
        </a:p>
      </dgm:t>
    </dgm:pt>
    <dgm:pt modelId="{12C41F5F-A9B7-4842-9F90-8E48A38208DE}" type="parTrans" cxnId="{6C1F2666-2223-43CE-8D06-17C325B8CC31}">
      <dgm:prSet/>
      <dgm:spPr/>
      <dgm:t>
        <a:bodyPr/>
        <a:lstStyle/>
        <a:p>
          <a:endParaRPr lang="en-IN"/>
        </a:p>
      </dgm:t>
    </dgm:pt>
    <dgm:pt modelId="{250A78FD-E728-4AB4-9E0F-CDE22865BF00}" type="sibTrans" cxnId="{6C1F2666-2223-43CE-8D06-17C325B8CC31}">
      <dgm:prSet/>
      <dgm:spPr/>
      <dgm:t>
        <a:bodyPr/>
        <a:lstStyle/>
        <a:p>
          <a:endParaRPr lang="en-IN"/>
        </a:p>
      </dgm:t>
    </dgm:pt>
    <dgm:pt modelId="{BD9055D5-9A03-41A9-BEFB-FC72DEFFFD7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Abadi" panose="020B0604020104020204" pitchFamily="34" charset="0"/>
            </a:rPr>
            <a:t>Obtain tuned hyper parameters(</a:t>
          </a:r>
          <a:r>
            <a:rPr lang="en-US" sz="1600" dirty="0" err="1">
              <a:solidFill>
                <a:srgbClr val="0B49CB"/>
              </a:solidFill>
              <a:latin typeface="Abadi" panose="020B0604020104020204" pitchFamily="34" charset="0"/>
            </a:rPr>
            <a:t>best_params</a:t>
          </a:r>
          <a:r>
            <a:rPr lang="en-US" sz="1600" dirty="0">
              <a:latin typeface="Abadi" panose="020B0604020104020204" pitchFamily="34" charset="0"/>
            </a:rPr>
            <a:t>)</a:t>
          </a:r>
          <a:endParaRPr lang="en-IN" sz="1600" dirty="0">
            <a:latin typeface="Abadi" panose="020B0604020104020204" pitchFamily="34" charset="0"/>
          </a:endParaRPr>
        </a:p>
      </dgm:t>
    </dgm:pt>
    <dgm:pt modelId="{3411A2CE-D256-43F5-BA35-2F453D14818A}" type="parTrans" cxnId="{367D252E-E725-41CF-A951-F4C15E34136F}">
      <dgm:prSet/>
      <dgm:spPr/>
      <dgm:t>
        <a:bodyPr/>
        <a:lstStyle/>
        <a:p>
          <a:endParaRPr lang="en-IN"/>
        </a:p>
      </dgm:t>
    </dgm:pt>
    <dgm:pt modelId="{2B66270B-A703-4492-B2FC-300C2623F06A}" type="sibTrans" cxnId="{367D252E-E725-41CF-A951-F4C15E34136F}">
      <dgm:prSet/>
      <dgm:spPr/>
      <dgm:t>
        <a:bodyPr/>
        <a:lstStyle/>
        <a:p>
          <a:endParaRPr lang="en-IN"/>
        </a:p>
      </dgm:t>
    </dgm:pt>
    <dgm:pt modelId="{CECA6FA7-5068-476D-B673-57A5E61EE6C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Abadi" panose="020B0604020104020204" pitchFamily="34" charset="0"/>
            </a:rPr>
            <a:t>Plot and examine the Confusion Matrix</a:t>
          </a:r>
          <a:endParaRPr lang="en-IN" sz="1600" dirty="0">
            <a:latin typeface="Abadi" panose="020B0604020104020204" pitchFamily="34" charset="0"/>
          </a:endParaRPr>
        </a:p>
      </dgm:t>
    </dgm:pt>
    <dgm:pt modelId="{5A7F9327-EE87-481E-80DF-4BB2C028257E}" type="parTrans" cxnId="{F2EF44F1-BB20-4C57-8E98-D305E423DAB0}">
      <dgm:prSet/>
      <dgm:spPr/>
      <dgm:t>
        <a:bodyPr/>
        <a:lstStyle/>
        <a:p>
          <a:endParaRPr lang="en-IN"/>
        </a:p>
      </dgm:t>
    </dgm:pt>
    <dgm:pt modelId="{DD405A87-ABD2-410C-A9F5-5C8A7FD1D588}" type="sibTrans" cxnId="{F2EF44F1-BB20-4C57-8E98-D305E423DAB0}">
      <dgm:prSet/>
      <dgm:spPr/>
      <dgm:t>
        <a:bodyPr/>
        <a:lstStyle/>
        <a:p>
          <a:endParaRPr lang="en-IN"/>
        </a:p>
      </dgm:t>
    </dgm:pt>
    <dgm:pt modelId="{89CBD75D-2791-479F-8FA2-B8FAACFA30D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badi" panose="020B0604020104020204" pitchFamily="34" charset="0"/>
            </a:rPr>
            <a:t>Best Model</a:t>
          </a:r>
          <a:endParaRPr lang="en-IN">
            <a:latin typeface="Abadi" panose="020B0604020104020204" pitchFamily="34" charset="0"/>
          </a:endParaRPr>
        </a:p>
      </dgm:t>
    </dgm:pt>
    <dgm:pt modelId="{DF80F716-59A0-4B4B-A648-AFE6CD524611}" type="parTrans" cxnId="{D5A897C1-0983-42EE-95B0-D8194B8622C5}">
      <dgm:prSet/>
      <dgm:spPr/>
      <dgm:t>
        <a:bodyPr/>
        <a:lstStyle/>
        <a:p>
          <a:endParaRPr lang="en-IN"/>
        </a:p>
      </dgm:t>
    </dgm:pt>
    <dgm:pt modelId="{FDF9144A-02CF-4781-857B-EF2F945C51A1}" type="sibTrans" cxnId="{D5A897C1-0983-42EE-95B0-D8194B8622C5}">
      <dgm:prSet/>
      <dgm:spPr/>
      <dgm:t>
        <a:bodyPr/>
        <a:lstStyle/>
        <a:p>
          <a:endParaRPr lang="en-IN"/>
        </a:p>
      </dgm:t>
    </dgm:pt>
    <dgm:pt modelId="{BFA0096E-5473-4E46-897D-C9195E0CA43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Abadi" panose="020B0604020104020204" pitchFamily="34" charset="0"/>
            </a:rPr>
            <a:t>Review the accuracy on testing data and training data for each model</a:t>
          </a:r>
          <a:endParaRPr lang="en-IN" sz="1600" dirty="0">
            <a:latin typeface="Abadi" panose="020B0604020104020204" pitchFamily="34" charset="0"/>
          </a:endParaRPr>
        </a:p>
      </dgm:t>
    </dgm:pt>
    <dgm:pt modelId="{4AF74FFA-E13B-48AA-9F55-702733421FE8}" type="parTrans" cxnId="{B31974C9-0F10-4D57-8CE4-3909F46B773E}">
      <dgm:prSet/>
      <dgm:spPr/>
      <dgm:t>
        <a:bodyPr/>
        <a:lstStyle/>
        <a:p>
          <a:endParaRPr lang="en-IN"/>
        </a:p>
      </dgm:t>
    </dgm:pt>
    <dgm:pt modelId="{0F0E39FE-BB11-4687-B32B-D5FDC740F5B5}" type="sibTrans" cxnId="{B31974C9-0F10-4D57-8CE4-3909F46B773E}">
      <dgm:prSet/>
      <dgm:spPr/>
      <dgm:t>
        <a:bodyPr/>
        <a:lstStyle/>
        <a:p>
          <a:endParaRPr lang="en-IN"/>
        </a:p>
      </dgm:t>
    </dgm:pt>
    <dgm:pt modelId="{5E90431F-5282-4FE2-8A27-8D1695EF301C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Abadi" panose="020B0604020104020204" pitchFamily="34" charset="0"/>
            </a:rPr>
            <a:t>The model with highest accuracy is chosen as the best model</a:t>
          </a:r>
          <a:endParaRPr lang="en-IN" sz="1600" dirty="0">
            <a:latin typeface="Abadi" panose="020B0604020104020204" pitchFamily="34" charset="0"/>
          </a:endParaRPr>
        </a:p>
      </dgm:t>
    </dgm:pt>
    <dgm:pt modelId="{C7CB6011-6D82-445F-AEE4-F20DDCA56037}" type="parTrans" cxnId="{C48BCF8E-0949-4EAC-860F-F5476F16E0C0}">
      <dgm:prSet/>
      <dgm:spPr/>
      <dgm:t>
        <a:bodyPr/>
        <a:lstStyle/>
        <a:p>
          <a:endParaRPr lang="en-IN"/>
        </a:p>
      </dgm:t>
    </dgm:pt>
    <dgm:pt modelId="{0833D345-88C5-45F4-8497-7F9F2A7F7A9E}" type="sibTrans" cxnId="{C48BCF8E-0949-4EAC-860F-F5476F16E0C0}">
      <dgm:prSet/>
      <dgm:spPr/>
      <dgm:t>
        <a:bodyPr/>
        <a:lstStyle/>
        <a:p>
          <a:endParaRPr lang="en-IN"/>
        </a:p>
      </dgm:t>
    </dgm:pt>
    <dgm:pt modelId="{B2E4A260-BFD0-4756-9853-7498E33430E4}">
      <dgm:prSet phldrT="[Text]" custT="1"/>
      <dgm:spPr/>
      <dgm:t>
        <a:bodyPr/>
        <a:lstStyle/>
        <a:p>
          <a:r>
            <a:rPr lang="en-US" sz="1600" dirty="0">
              <a:latin typeface="Abadi" panose="020B0604020104020204" pitchFamily="34" charset="0"/>
            </a:rPr>
            <a:t>Pre-process and </a:t>
          </a:r>
          <a:r>
            <a:rPr lang="en-GB" sz="1600" dirty="0">
              <a:latin typeface="Abadi" panose="020B0604020104020204" pitchFamily="34" charset="0"/>
            </a:rPr>
            <a:t>standardise</a:t>
          </a:r>
          <a:endParaRPr lang="en-IN" sz="1600" dirty="0">
            <a:latin typeface="Abadi" panose="020B0604020104020204" pitchFamily="34" charset="0"/>
          </a:endParaRPr>
        </a:p>
      </dgm:t>
    </dgm:pt>
    <dgm:pt modelId="{F7FC229C-4536-4D66-A1F5-7176276BF049}" type="parTrans" cxnId="{F76D7F8A-5AA3-4ACF-9A87-2A872AF2CA71}">
      <dgm:prSet/>
      <dgm:spPr/>
      <dgm:t>
        <a:bodyPr/>
        <a:lstStyle/>
        <a:p>
          <a:endParaRPr lang="en-IN"/>
        </a:p>
      </dgm:t>
    </dgm:pt>
    <dgm:pt modelId="{7CFBA21D-D358-4F4A-AFE9-38479C223D79}" type="sibTrans" cxnId="{F76D7F8A-5AA3-4ACF-9A87-2A872AF2CA71}">
      <dgm:prSet/>
      <dgm:spPr/>
      <dgm:t>
        <a:bodyPr/>
        <a:lstStyle/>
        <a:p>
          <a:endParaRPr lang="en-IN"/>
        </a:p>
      </dgm:t>
    </dgm:pt>
    <dgm:pt modelId="{E6ED29AC-28AE-4265-B7BC-89E85466E43C}">
      <dgm:prSet phldrT="[Text]" custT="1"/>
      <dgm:spPr/>
      <dgm:t>
        <a:bodyPr/>
        <a:lstStyle/>
        <a:p>
          <a:r>
            <a:rPr lang="en-US" sz="1600" dirty="0">
              <a:latin typeface="Abadi" panose="020B0604020104020204" pitchFamily="34" charset="0"/>
            </a:rPr>
            <a:t>Split the data using </a:t>
          </a:r>
          <a:r>
            <a:rPr lang="en-IN" sz="1600" dirty="0" err="1">
              <a:solidFill>
                <a:srgbClr val="0B49CB"/>
              </a:solidFill>
              <a:latin typeface="Abadi" panose="020B0604020104020204" pitchFamily="34" charset="0"/>
            </a:rPr>
            <a:t>train_test_split</a:t>
          </a:r>
          <a:r>
            <a:rPr lang="en-IN" sz="1600" dirty="0">
              <a:solidFill>
                <a:srgbClr val="0B49CB"/>
              </a:solidFill>
              <a:latin typeface="Abadi" panose="020B0604020104020204" pitchFamily="34" charset="0"/>
            </a:rPr>
            <a:t>()</a:t>
          </a:r>
        </a:p>
      </dgm:t>
    </dgm:pt>
    <dgm:pt modelId="{E1478DBF-3A98-48FD-95A2-FA706F13D5DE}" type="parTrans" cxnId="{337D1F74-F6B2-41FF-B6E7-6DAE2F60AE0E}">
      <dgm:prSet/>
      <dgm:spPr/>
      <dgm:t>
        <a:bodyPr/>
        <a:lstStyle/>
        <a:p>
          <a:endParaRPr lang="en-IN"/>
        </a:p>
      </dgm:t>
    </dgm:pt>
    <dgm:pt modelId="{9AC38E5A-6571-4FE6-8B8F-CF4DB07F2E1F}" type="sibTrans" cxnId="{337D1F74-F6B2-41FF-B6E7-6DAE2F60AE0E}">
      <dgm:prSet/>
      <dgm:spPr/>
      <dgm:t>
        <a:bodyPr/>
        <a:lstStyle/>
        <a:p>
          <a:endParaRPr lang="en-IN"/>
        </a:p>
      </dgm:t>
    </dgm:pt>
    <dgm:pt modelId="{B577E465-1975-4ACD-8A45-7F636E327BEC}">
      <dgm:prSet phldrT="[Text]" custT="1"/>
      <dgm:spPr/>
      <dgm:t>
        <a:bodyPr/>
        <a:lstStyle/>
        <a:p>
          <a:r>
            <a:rPr lang="en-US" sz="1600" dirty="0">
              <a:latin typeface="Abadi" panose="020B0604020104020204" pitchFamily="34" charset="0"/>
            </a:rPr>
            <a:t>Create a </a:t>
          </a:r>
          <a:r>
            <a:rPr lang="en-US" sz="1600" dirty="0" err="1">
              <a:solidFill>
                <a:srgbClr val="0B49CB"/>
              </a:solidFill>
              <a:latin typeface="Abadi" panose="020B0604020104020204" pitchFamily="34" charset="0"/>
            </a:rPr>
            <a:t>GridSearchCV</a:t>
          </a:r>
          <a:r>
            <a:rPr lang="en-US" sz="1600" dirty="0">
              <a:latin typeface="Abadi" panose="020B0604020104020204" pitchFamily="34" charset="0"/>
            </a:rPr>
            <a:t> object with the dictionary of parameters</a:t>
          </a:r>
          <a:endParaRPr lang="en-IN" sz="1600" dirty="0">
            <a:latin typeface="Abadi" panose="020B0604020104020204" pitchFamily="34" charset="0"/>
          </a:endParaRPr>
        </a:p>
      </dgm:t>
    </dgm:pt>
    <dgm:pt modelId="{A3340862-E724-4004-894E-C92FEA8D8D70}" type="parTrans" cxnId="{579E0FBE-EE4E-44CC-8945-090E8CA7E105}">
      <dgm:prSet/>
      <dgm:spPr/>
      <dgm:t>
        <a:bodyPr/>
        <a:lstStyle/>
        <a:p>
          <a:endParaRPr lang="en-IN"/>
        </a:p>
      </dgm:t>
    </dgm:pt>
    <dgm:pt modelId="{75A235A4-8D03-497E-97D6-750684BFA511}" type="sibTrans" cxnId="{579E0FBE-EE4E-44CC-8945-090E8CA7E105}">
      <dgm:prSet/>
      <dgm:spPr/>
      <dgm:t>
        <a:bodyPr/>
        <a:lstStyle/>
        <a:p>
          <a:endParaRPr lang="en-IN"/>
        </a:p>
      </dgm:t>
    </dgm:pt>
    <dgm:pt modelId="{A00B8CFE-90A0-4C0E-AC92-27A003AFF7EA}">
      <dgm:prSet phldrT="[Text]" custT="1"/>
      <dgm:spPr/>
      <dgm:t>
        <a:bodyPr/>
        <a:lstStyle/>
        <a:p>
          <a:r>
            <a:rPr lang="en-US" sz="1600" dirty="0">
              <a:latin typeface="Abadi" panose="020B0604020104020204" pitchFamily="34" charset="0"/>
            </a:rPr>
            <a:t>Train the model using the training dataset</a:t>
          </a:r>
          <a:endParaRPr lang="en-IN" sz="1600" dirty="0">
            <a:latin typeface="Abadi" panose="020B0604020104020204" pitchFamily="34" charset="0"/>
          </a:endParaRPr>
        </a:p>
      </dgm:t>
    </dgm:pt>
    <dgm:pt modelId="{537A4674-4EEE-4BE6-AC0A-8B5BE3491443}" type="parTrans" cxnId="{A3788591-5410-403D-ABCC-6706DE8A72DA}">
      <dgm:prSet/>
      <dgm:spPr/>
      <dgm:t>
        <a:bodyPr/>
        <a:lstStyle/>
        <a:p>
          <a:endParaRPr lang="en-IN"/>
        </a:p>
      </dgm:t>
    </dgm:pt>
    <dgm:pt modelId="{031D570F-2F1B-44B4-9D11-6EF9CC66A558}" type="sibTrans" cxnId="{A3788591-5410-403D-ABCC-6706DE8A72DA}">
      <dgm:prSet/>
      <dgm:spPr/>
      <dgm:t>
        <a:bodyPr/>
        <a:lstStyle/>
        <a:p>
          <a:endParaRPr lang="en-IN"/>
        </a:p>
      </dgm:t>
    </dgm:pt>
    <dgm:pt modelId="{622CBFC9-6F82-44D3-8342-71D705456AF3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Abadi" panose="020B0604020104020204" pitchFamily="34" charset="0"/>
            </a:rPr>
            <a:t>Obtain the accuracy of the model (</a:t>
          </a:r>
          <a:r>
            <a:rPr lang="en-US" sz="1600">
              <a:solidFill>
                <a:srgbClr val="0B49CB"/>
              </a:solidFill>
              <a:latin typeface="Abadi" panose="020B0604020104020204" pitchFamily="34" charset="0"/>
            </a:rPr>
            <a:t>score</a:t>
          </a:r>
          <a:r>
            <a:rPr lang="en-US" sz="1600">
              <a:latin typeface="Abadi" panose="020B0604020104020204" pitchFamily="34" charset="0"/>
            </a:rPr>
            <a:t> and </a:t>
          </a:r>
          <a:r>
            <a:rPr lang="en-US" sz="1600">
              <a:solidFill>
                <a:srgbClr val="0B49CB"/>
              </a:solidFill>
              <a:latin typeface="Abadi" panose="020B0604020104020204" pitchFamily="34" charset="0"/>
            </a:rPr>
            <a:t>best_score</a:t>
          </a:r>
          <a:r>
            <a:rPr lang="en-US" sz="1600">
              <a:latin typeface="Abadi" panose="020B0604020104020204" pitchFamily="34" charset="0"/>
            </a:rPr>
            <a:t>)</a:t>
          </a:r>
          <a:endParaRPr lang="en-IN" sz="1600">
            <a:latin typeface="Abadi" panose="020B0604020104020204" pitchFamily="34" charset="0"/>
          </a:endParaRPr>
        </a:p>
      </dgm:t>
    </dgm:pt>
    <dgm:pt modelId="{4C200653-2B07-4DB3-92F1-5C2FE953C026}" type="parTrans" cxnId="{C0175E2D-D25C-48CB-9380-5DFF610C7FBC}">
      <dgm:prSet/>
      <dgm:spPr/>
      <dgm:t>
        <a:bodyPr/>
        <a:lstStyle/>
        <a:p>
          <a:endParaRPr lang="en-IN"/>
        </a:p>
      </dgm:t>
    </dgm:pt>
    <dgm:pt modelId="{F7739D15-C6DF-441D-BCFF-530EACDE4444}" type="sibTrans" cxnId="{C0175E2D-D25C-48CB-9380-5DFF610C7FBC}">
      <dgm:prSet/>
      <dgm:spPr/>
      <dgm:t>
        <a:bodyPr/>
        <a:lstStyle/>
        <a:p>
          <a:endParaRPr lang="en-IN"/>
        </a:p>
      </dgm:t>
    </dgm:pt>
    <dgm:pt modelId="{58095295-21A7-4A94-95BC-8065B323A5B4}" type="pres">
      <dgm:prSet presAssocID="{1F89351E-78AB-4508-B141-3C9F841106CF}" presName="root" presStyleCnt="0">
        <dgm:presLayoutVars>
          <dgm:dir/>
          <dgm:resizeHandles val="exact"/>
        </dgm:presLayoutVars>
      </dgm:prSet>
      <dgm:spPr/>
    </dgm:pt>
    <dgm:pt modelId="{6830567A-0570-479D-9DB3-5FD09A3BC244}" type="pres">
      <dgm:prSet presAssocID="{2E2428E0-4F87-47C3-B5CA-AA4982E0D3AE}" presName="compNode" presStyleCnt="0"/>
      <dgm:spPr/>
    </dgm:pt>
    <dgm:pt modelId="{E539F364-FAAD-4694-937B-407E51FE658C}" type="pres">
      <dgm:prSet presAssocID="{2E2428E0-4F87-47C3-B5CA-AA4982E0D3AE}" presName="bgRect" presStyleLbl="bgShp" presStyleIdx="0" presStyleCnt="3" custScaleY="207588" custLinFactNeighborX="0" custLinFactNeighborY="-6297"/>
      <dgm:spPr/>
    </dgm:pt>
    <dgm:pt modelId="{743A31A5-017D-4936-B685-0D436DFEA0D2}" type="pres">
      <dgm:prSet presAssocID="{2E2428E0-4F87-47C3-B5CA-AA4982E0D3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5F18A09-88B5-4C74-B772-A6193DC77377}" type="pres">
      <dgm:prSet presAssocID="{2E2428E0-4F87-47C3-B5CA-AA4982E0D3AE}" presName="spaceRect" presStyleCnt="0"/>
      <dgm:spPr/>
    </dgm:pt>
    <dgm:pt modelId="{95919E06-CAB8-4871-B7A9-6AADD207F733}" type="pres">
      <dgm:prSet presAssocID="{2E2428E0-4F87-47C3-B5CA-AA4982E0D3AE}" presName="parTx" presStyleLbl="revTx" presStyleIdx="0" presStyleCnt="6">
        <dgm:presLayoutVars>
          <dgm:chMax val="0"/>
          <dgm:chPref val="0"/>
        </dgm:presLayoutVars>
      </dgm:prSet>
      <dgm:spPr/>
    </dgm:pt>
    <dgm:pt modelId="{2CE475A1-9E1A-46D9-BAE2-1C38401E23DD}" type="pres">
      <dgm:prSet presAssocID="{2E2428E0-4F87-47C3-B5CA-AA4982E0D3AE}" presName="desTx" presStyleLbl="revTx" presStyleIdx="1" presStyleCnt="6">
        <dgm:presLayoutVars/>
      </dgm:prSet>
      <dgm:spPr/>
    </dgm:pt>
    <dgm:pt modelId="{4F8A9552-5306-48A9-8F33-9CBA6C2B7756}" type="pres">
      <dgm:prSet presAssocID="{140610CC-771E-44F9-9294-3D66494418B2}" presName="sibTrans" presStyleCnt="0"/>
      <dgm:spPr/>
    </dgm:pt>
    <dgm:pt modelId="{F6169027-A911-42E5-B521-4DC5238B23D2}" type="pres">
      <dgm:prSet presAssocID="{007DFC91-B31A-4542-8273-415DBC7F143F}" presName="compNode" presStyleCnt="0"/>
      <dgm:spPr/>
    </dgm:pt>
    <dgm:pt modelId="{31C4692E-4DCB-4CBA-B5B2-B91776ED24CB}" type="pres">
      <dgm:prSet presAssocID="{007DFC91-B31A-4542-8273-415DBC7F143F}" presName="bgRect" presStyleLbl="bgShp" presStyleIdx="1" presStyleCnt="3" custScaleY="127190"/>
      <dgm:spPr/>
    </dgm:pt>
    <dgm:pt modelId="{0CE0827B-AAEC-4CB6-B760-A9E630944713}" type="pres">
      <dgm:prSet presAssocID="{007DFC91-B31A-4542-8273-415DBC7F14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2E421DAC-3E79-41D1-AE43-B75CF82D6EA0}" type="pres">
      <dgm:prSet presAssocID="{007DFC91-B31A-4542-8273-415DBC7F143F}" presName="spaceRect" presStyleCnt="0"/>
      <dgm:spPr/>
    </dgm:pt>
    <dgm:pt modelId="{33AC920B-A2C7-4C24-88F8-17EBA713077E}" type="pres">
      <dgm:prSet presAssocID="{007DFC91-B31A-4542-8273-415DBC7F143F}" presName="parTx" presStyleLbl="revTx" presStyleIdx="2" presStyleCnt="6">
        <dgm:presLayoutVars>
          <dgm:chMax val="0"/>
          <dgm:chPref val="0"/>
        </dgm:presLayoutVars>
      </dgm:prSet>
      <dgm:spPr/>
    </dgm:pt>
    <dgm:pt modelId="{B2292CAA-31E9-44D7-9F36-92B4196DE1F2}" type="pres">
      <dgm:prSet presAssocID="{007DFC91-B31A-4542-8273-415DBC7F143F}" presName="desTx" presStyleLbl="revTx" presStyleIdx="3" presStyleCnt="6">
        <dgm:presLayoutVars/>
      </dgm:prSet>
      <dgm:spPr/>
    </dgm:pt>
    <dgm:pt modelId="{7D71E6C5-528B-4DC4-B1E3-F82DDC7D0B1E}" type="pres">
      <dgm:prSet presAssocID="{250A78FD-E728-4AB4-9E0F-CDE22865BF00}" presName="sibTrans" presStyleCnt="0"/>
      <dgm:spPr/>
    </dgm:pt>
    <dgm:pt modelId="{0131446E-88E9-431A-9E93-9F42740DD0E2}" type="pres">
      <dgm:prSet presAssocID="{89CBD75D-2791-479F-8FA2-B8FAACFA30D2}" presName="compNode" presStyleCnt="0"/>
      <dgm:spPr/>
    </dgm:pt>
    <dgm:pt modelId="{944CA790-C2FE-4831-A7E3-63AB9C28834A}" type="pres">
      <dgm:prSet presAssocID="{89CBD75D-2791-479F-8FA2-B8FAACFA30D2}" presName="bgRect" presStyleLbl="bgShp" presStyleIdx="2" presStyleCnt="3" custScaleY="122117"/>
      <dgm:spPr/>
    </dgm:pt>
    <dgm:pt modelId="{7B2F9ACD-9DBE-4DFC-BCD0-95E98438F1B9}" type="pres">
      <dgm:prSet presAssocID="{89CBD75D-2791-479F-8FA2-B8FAACFA30D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AEDF8355-25DD-4F48-AF5F-C7126FC6B10F}" type="pres">
      <dgm:prSet presAssocID="{89CBD75D-2791-479F-8FA2-B8FAACFA30D2}" presName="spaceRect" presStyleCnt="0"/>
      <dgm:spPr/>
    </dgm:pt>
    <dgm:pt modelId="{1F6A96FF-4787-4401-9685-2C93F96EC77A}" type="pres">
      <dgm:prSet presAssocID="{89CBD75D-2791-479F-8FA2-B8FAACFA30D2}" presName="parTx" presStyleLbl="revTx" presStyleIdx="4" presStyleCnt="6">
        <dgm:presLayoutVars>
          <dgm:chMax val="0"/>
          <dgm:chPref val="0"/>
        </dgm:presLayoutVars>
      </dgm:prSet>
      <dgm:spPr/>
    </dgm:pt>
    <dgm:pt modelId="{DED4C160-D598-4F5B-B29F-F5764C5C42BF}" type="pres">
      <dgm:prSet presAssocID="{89CBD75D-2791-479F-8FA2-B8FAACFA30D2}" presName="desTx" presStyleLbl="revTx" presStyleIdx="5" presStyleCnt="6">
        <dgm:presLayoutVars/>
      </dgm:prSet>
      <dgm:spPr/>
    </dgm:pt>
  </dgm:ptLst>
  <dgm:cxnLst>
    <dgm:cxn modelId="{B757C205-F47E-4BC7-98BF-EFD23F4BEDAE}" type="presOf" srcId="{9781549C-2E49-4938-9DC0-5FBC62DD5E4A}" destId="{2CE475A1-9E1A-46D9-BAE2-1C38401E23DD}" srcOrd="0" destOrd="3" presId="urn:microsoft.com/office/officeart/2018/2/layout/IconVerticalSolidList"/>
    <dgm:cxn modelId="{D0F37726-3B4D-48C1-BF9B-CE6F0A6707F1}" type="presOf" srcId="{1F89351E-78AB-4508-B141-3C9F841106CF}" destId="{58095295-21A7-4A94-95BC-8065B323A5B4}" srcOrd="0" destOrd="0" presId="urn:microsoft.com/office/officeart/2018/2/layout/IconVerticalSolidList"/>
    <dgm:cxn modelId="{C0175E2D-D25C-48CB-9380-5DFF610C7FBC}" srcId="{007DFC91-B31A-4542-8273-415DBC7F143F}" destId="{622CBFC9-6F82-44D3-8342-71D705456AF3}" srcOrd="1" destOrd="0" parTransId="{4C200653-2B07-4DB3-92F1-5C2FE953C026}" sibTransId="{F7739D15-C6DF-441D-BCFF-530EACDE4444}"/>
    <dgm:cxn modelId="{367D252E-E725-41CF-A951-F4C15E34136F}" srcId="{007DFC91-B31A-4542-8273-415DBC7F143F}" destId="{BD9055D5-9A03-41A9-BEFB-FC72DEFFFD7A}" srcOrd="0" destOrd="0" parTransId="{3411A2CE-D256-43F5-BA35-2F453D14818A}" sibTransId="{2B66270B-A703-4492-B2FC-300C2623F06A}"/>
    <dgm:cxn modelId="{C0E5E434-0A52-4202-B110-67D1CEC3AB44}" type="presOf" srcId="{E6ED29AC-28AE-4265-B7BC-89E85466E43C}" destId="{2CE475A1-9E1A-46D9-BAE2-1C38401E23DD}" srcOrd="0" destOrd="2" presId="urn:microsoft.com/office/officeart/2018/2/layout/IconVerticalSolidList"/>
    <dgm:cxn modelId="{C2627A3E-D210-4C2B-96CA-6019B41DCCF8}" type="presOf" srcId="{B2E4A260-BFD0-4756-9853-7498E33430E4}" destId="{2CE475A1-9E1A-46D9-BAE2-1C38401E23DD}" srcOrd="0" destOrd="1" presId="urn:microsoft.com/office/officeart/2018/2/layout/IconVerticalSolidList"/>
    <dgm:cxn modelId="{6C1F2666-2223-43CE-8D06-17C325B8CC31}" srcId="{1F89351E-78AB-4508-B141-3C9F841106CF}" destId="{007DFC91-B31A-4542-8273-415DBC7F143F}" srcOrd="1" destOrd="0" parTransId="{12C41F5F-A9B7-4842-9F90-8E48A38208DE}" sibTransId="{250A78FD-E728-4AB4-9E0F-CDE22865BF00}"/>
    <dgm:cxn modelId="{BBC53448-E744-4E47-835E-BA6FE834ABE4}" type="presOf" srcId="{622CBFC9-6F82-44D3-8342-71D705456AF3}" destId="{B2292CAA-31E9-44D7-9F36-92B4196DE1F2}" srcOrd="0" destOrd="1" presId="urn:microsoft.com/office/officeart/2018/2/layout/IconVerticalSolidList"/>
    <dgm:cxn modelId="{920BA149-D1BC-45FB-AC44-8F83C169080E}" srcId="{2E2428E0-4F87-47C3-B5CA-AA4982E0D3AE}" destId="{9781549C-2E49-4938-9DC0-5FBC62DD5E4A}" srcOrd="1" destOrd="0" parTransId="{F2B09736-7AF3-4E5F-9317-157584CE5498}" sibTransId="{D05CA747-05B4-4EAE-B0A0-4B37209BFEC2}"/>
    <dgm:cxn modelId="{337D1F74-F6B2-41FF-B6E7-6DAE2F60AE0E}" srcId="{812B1A48-80B0-4939-A8D4-53CB4780BCF8}" destId="{E6ED29AC-28AE-4265-B7BC-89E85466E43C}" srcOrd="1" destOrd="0" parTransId="{E1478DBF-3A98-48FD-95A2-FA706F13D5DE}" sibTransId="{9AC38E5A-6571-4FE6-8B8F-CF4DB07F2E1F}"/>
    <dgm:cxn modelId="{895CF456-AB89-4263-8BC5-F306AC407ED8}" srcId="{2E2428E0-4F87-47C3-B5CA-AA4982E0D3AE}" destId="{812B1A48-80B0-4939-A8D4-53CB4780BCF8}" srcOrd="0" destOrd="0" parTransId="{AD67E991-A2F9-4209-8CFE-829493B7FD37}" sibTransId="{5CCE1136-FCF6-4CD8-A666-C98A5C3D18CC}"/>
    <dgm:cxn modelId="{EABD2B7D-AF86-4F7F-B643-70B244FF7DEE}" type="presOf" srcId="{BD9055D5-9A03-41A9-BEFB-FC72DEFFFD7A}" destId="{B2292CAA-31E9-44D7-9F36-92B4196DE1F2}" srcOrd="0" destOrd="0" presId="urn:microsoft.com/office/officeart/2018/2/layout/IconVerticalSolidList"/>
    <dgm:cxn modelId="{500C5D7F-1570-4D4A-8B68-0C83C9C7569B}" type="presOf" srcId="{89CBD75D-2791-479F-8FA2-B8FAACFA30D2}" destId="{1F6A96FF-4787-4401-9685-2C93F96EC77A}" srcOrd="0" destOrd="0" presId="urn:microsoft.com/office/officeart/2018/2/layout/IconVerticalSolidList"/>
    <dgm:cxn modelId="{F76D7F8A-5AA3-4ACF-9A87-2A872AF2CA71}" srcId="{812B1A48-80B0-4939-A8D4-53CB4780BCF8}" destId="{B2E4A260-BFD0-4756-9853-7498E33430E4}" srcOrd="0" destOrd="0" parTransId="{F7FC229C-4536-4D66-A1F5-7176276BF049}" sibTransId="{7CFBA21D-D358-4F4A-AFE9-38479C223D79}"/>
    <dgm:cxn modelId="{C48BCF8E-0949-4EAC-860F-F5476F16E0C0}" srcId="{89CBD75D-2791-479F-8FA2-B8FAACFA30D2}" destId="{5E90431F-5282-4FE2-8A27-8D1695EF301C}" srcOrd="1" destOrd="0" parTransId="{C7CB6011-6D82-445F-AEE4-F20DDCA56037}" sibTransId="{0833D345-88C5-45F4-8497-7F9F2A7F7A9E}"/>
    <dgm:cxn modelId="{A3788591-5410-403D-ABCC-6706DE8A72DA}" srcId="{9781549C-2E49-4938-9DC0-5FBC62DD5E4A}" destId="{A00B8CFE-90A0-4C0E-AC92-27A003AFF7EA}" srcOrd="1" destOrd="0" parTransId="{537A4674-4EEE-4BE6-AC0A-8B5BE3491443}" sibTransId="{031D570F-2F1B-44B4-9D11-6EF9CC66A558}"/>
    <dgm:cxn modelId="{2A9BB492-27E4-4FD8-9BDA-AA5AB02C8CE5}" type="presOf" srcId="{A00B8CFE-90A0-4C0E-AC92-27A003AFF7EA}" destId="{2CE475A1-9E1A-46D9-BAE2-1C38401E23DD}" srcOrd="0" destOrd="5" presId="urn:microsoft.com/office/officeart/2018/2/layout/IconVerticalSolidList"/>
    <dgm:cxn modelId="{831C9797-EA40-413E-9D63-2D9C5E5B15AA}" type="presOf" srcId="{812B1A48-80B0-4939-A8D4-53CB4780BCF8}" destId="{2CE475A1-9E1A-46D9-BAE2-1C38401E23DD}" srcOrd="0" destOrd="0" presId="urn:microsoft.com/office/officeart/2018/2/layout/IconVerticalSolidList"/>
    <dgm:cxn modelId="{9B0F019D-472D-4058-B31F-FC00A6EDDB94}" type="presOf" srcId="{007DFC91-B31A-4542-8273-415DBC7F143F}" destId="{33AC920B-A2C7-4C24-88F8-17EBA713077E}" srcOrd="0" destOrd="0" presId="urn:microsoft.com/office/officeart/2018/2/layout/IconVerticalSolidList"/>
    <dgm:cxn modelId="{4FF889B2-B0B0-4E5F-9B2A-613BFE5CDF88}" type="presOf" srcId="{B577E465-1975-4ACD-8A45-7F636E327BEC}" destId="{2CE475A1-9E1A-46D9-BAE2-1C38401E23DD}" srcOrd="0" destOrd="4" presId="urn:microsoft.com/office/officeart/2018/2/layout/IconVerticalSolidList"/>
    <dgm:cxn modelId="{579E0FBE-EE4E-44CC-8945-090E8CA7E105}" srcId="{9781549C-2E49-4938-9DC0-5FBC62DD5E4A}" destId="{B577E465-1975-4ACD-8A45-7F636E327BEC}" srcOrd="0" destOrd="0" parTransId="{A3340862-E724-4004-894E-C92FEA8D8D70}" sibTransId="{75A235A4-8D03-497E-97D6-750684BFA511}"/>
    <dgm:cxn modelId="{D5A897C1-0983-42EE-95B0-D8194B8622C5}" srcId="{1F89351E-78AB-4508-B141-3C9F841106CF}" destId="{89CBD75D-2791-479F-8FA2-B8FAACFA30D2}" srcOrd="2" destOrd="0" parTransId="{DF80F716-59A0-4B4B-A648-AFE6CD524611}" sibTransId="{FDF9144A-02CF-4781-857B-EF2F945C51A1}"/>
    <dgm:cxn modelId="{B31974C9-0F10-4D57-8CE4-3909F46B773E}" srcId="{89CBD75D-2791-479F-8FA2-B8FAACFA30D2}" destId="{BFA0096E-5473-4E46-897D-C9195E0CA436}" srcOrd="0" destOrd="0" parTransId="{4AF74FFA-E13B-48AA-9F55-702733421FE8}" sibTransId="{0F0E39FE-BB11-4687-B32B-D5FDC740F5B5}"/>
    <dgm:cxn modelId="{DB31E9CA-D5BA-4D30-A471-A2E581971F08}" type="presOf" srcId="{5E90431F-5282-4FE2-8A27-8D1695EF301C}" destId="{DED4C160-D598-4F5B-B29F-F5764C5C42BF}" srcOrd="0" destOrd="1" presId="urn:microsoft.com/office/officeart/2018/2/layout/IconVerticalSolidList"/>
    <dgm:cxn modelId="{F342BECE-15E2-41EA-A08E-7AD60373085B}" srcId="{1F89351E-78AB-4508-B141-3C9F841106CF}" destId="{2E2428E0-4F87-47C3-B5CA-AA4982E0D3AE}" srcOrd="0" destOrd="0" parTransId="{2E5EF984-BB0C-4133-A0EC-F76BC7516602}" sibTransId="{140610CC-771E-44F9-9294-3D66494418B2}"/>
    <dgm:cxn modelId="{F2EF44F1-BB20-4C57-8E98-D305E423DAB0}" srcId="{007DFC91-B31A-4542-8273-415DBC7F143F}" destId="{CECA6FA7-5068-476D-B673-57A5E61EE6CB}" srcOrd="2" destOrd="0" parTransId="{5A7F9327-EE87-481E-80DF-4BB2C028257E}" sibTransId="{DD405A87-ABD2-410C-A9F5-5C8A7FD1D588}"/>
    <dgm:cxn modelId="{0B983CF4-84B1-46B4-953D-8753CB1A7439}" type="presOf" srcId="{2E2428E0-4F87-47C3-B5CA-AA4982E0D3AE}" destId="{95919E06-CAB8-4871-B7A9-6AADD207F733}" srcOrd="0" destOrd="0" presId="urn:microsoft.com/office/officeart/2018/2/layout/IconVerticalSolidList"/>
    <dgm:cxn modelId="{63B26AF8-2FA1-48C2-8830-446CCD5A6385}" type="presOf" srcId="{CECA6FA7-5068-476D-B673-57A5E61EE6CB}" destId="{B2292CAA-31E9-44D7-9F36-92B4196DE1F2}" srcOrd="0" destOrd="2" presId="urn:microsoft.com/office/officeart/2018/2/layout/IconVerticalSolidList"/>
    <dgm:cxn modelId="{9DE0FBFA-0D8F-4C2A-A25B-C7028943C3AD}" type="presOf" srcId="{BFA0096E-5473-4E46-897D-C9195E0CA436}" destId="{DED4C160-D598-4F5B-B29F-F5764C5C42BF}" srcOrd="0" destOrd="0" presId="urn:microsoft.com/office/officeart/2018/2/layout/IconVerticalSolidList"/>
    <dgm:cxn modelId="{6DA36CBC-7241-46D8-B08C-958F73B7ACF0}" type="presParOf" srcId="{58095295-21A7-4A94-95BC-8065B323A5B4}" destId="{6830567A-0570-479D-9DB3-5FD09A3BC244}" srcOrd="0" destOrd="0" presId="urn:microsoft.com/office/officeart/2018/2/layout/IconVerticalSolidList"/>
    <dgm:cxn modelId="{6E646FE2-F3CB-48DF-8384-B2E6FB398885}" type="presParOf" srcId="{6830567A-0570-479D-9DB3-5FD09A3BC244}" destId="{E539F364-FAAD-4694-937B-407E51FE658C}" srcOrd="0" destOrd="0" presId="urn:microsoft.com/office/officeart/2018/2/layout/IconVerticalSolidList"/>
    <dgm:cxn modelId="{11456520-3284-4C12-8FEB-1FA2B7AF1302}" type="presParOf" srcId="{6830567A-0570-479D-9DB3-5FD09A3BC244}" destId="{743A31A5-017D-4936-B685-0D436DFEA0D2}" srcOrd="1" destOrd="0" presId="urn:microsoft.com/office/officeart/2018/2/layout/IconVerticalSolidList"/>
    <dgm:cxn modelId="{ED4EB3DB-B8A4-4CA9-8DB2-000E91A2F48D}" type="presParOf" srcId="{6830567A-0570-479D-9DB3-5FD09A3BC244}" destId="{E5F18A09-88B5-4C74-B772-A6193DC77377}" srcOrd="2" destOrd="0" presId="urn:microsoft.com/office/officeart/2018/2/layout/IconVerticalSolidList"/>
    <dgm:cxn modelId="{9AA9E14B-8E3B-40CA-8BBD-BA433EFE070D}" type="presParOf" srcId="{6830567A-0570-479D-9DB3-5FD09A3BC244}" destId="{95919E06-CAB8-4871-B7A9-6AADD207F733}" srcOrd="3" destOrd="0" presId="urn:microsoft.com/office/officeart/2018/2/layout/IconVerticalSolidList"/>
    <dgm:cxn modelId="{D6F7FB48-06F1-4CBB-A8EB-16CDDFA04F71}" type="presParOf" srcId="{6830567A-0570-479D-9DB3-5FD09A3BC244}" destId="{2CE475A1-9E1A-46D9-BAE2-1C38401E23DD}" srcOrd="4" destOrd="0" presId="urn:microsoft.com/office/officeart/2018/2/layout/IconVerticalSolidList"/>
    <dgm:cxn modelId="{B012E160-A63C-49D9-90C5-E12A2B811E37}" type="presParOf" srcId="{58095295-21A7-4A94-95BC-8065B323A5B4}" destId="{4F8A9552-5306-48A9-8F33-9CBA6C2B7756}" srcOrd="1" destOrd="0" presId="urn:microsoft.com/office/officeart/2018/2/layout/IconVerticalSolidList"/>
    <dgm:cxn modelId="{59A93BC0-606E-48F3-AC87-53D07809AEA0}" type="presParOf" srcId="{58095295-21A7-4A94-95BC-8065B323A5B4}" destId="{F6169027-A911-42E5-B521-4DC5238B23D2}" srcOrd="2" destOrd="0" presId="urn:microsoft.com/office/officeart/2018/2/layout/IconVerticalSolidList"/>
    <dgm:cxn modelId="{1EBD8DF0-C3C3-4B08-88A5-C3A0CE4BB4D2}" type="presParOf" srcId="{F6169027-A911-42E5-B521-4DC5238B23D2}" destId="{31C4692E-4DCB-4CBA-B5B2-B91776ED24CB}" srcOrd="0" destOrd="0" presId="urn:microsoft.com/office/officeart/2018/2/layout/IconVerticalSolidList"/>
    <dgm:cxn modelId="{5F8D59AD-4128-4C2A-9DA8-0CF1655E5D82}" type="presParOf" srcId="{F6169027-A911-42E5-B521-4DC5238B23D2}" destId="{0CE0827B-AAEC-4CB6-B760-A9E630944713}" srcOrd="1" destOrd="0" presId="urn:microsoft.com/office/officeart/2018/2/layout/IconVerticalSolidList"/>
    <dgm:cxn modelId="{E504B7C8-D2EB-48A1-8574-A2B3146AB99C}" type="presParOf" srcId="{F6169027-A911-42E5-B521-4DC5238B23D2}" destId="{2E421DAC-3E79-41D1-AE43-B75CF82D6EA0}" srcOrd="2" destOrd="0" presId="urn:microsoft.com/office/officeart/2018/2/layout/IconVerticalSolidList"/>
    <dgm:cxn modelId="{96DF62FB-06EA-453E-925E-16700B357165}" type="presParOf" srcId="{F6169027-A911-42E5-B521-4DC5238B23D2}" destId="{33AC920B-A2C7-4C24-88F8-17EBA713077E}" srcOrd="3" destOrd="0" presId="urn:microsoft.com/office/officeart/2018/2/layout/IconVerticalSolidList"/>
    <dgm:cxn modelId="{61B28B36-E024-46A2-912D-0968464F46C5}" type="presParOf" srcId="{F6169027-A911-42E5-B521-4DC5238B23D2}" destId="{B2292CAA-31E9-44D7-9F36-92B4196DE1F2}" srcOrd="4" destOrd="0" presId="urn:microsoft.com/office/officeart/2018/2/layout/IconVerticalSolidList"/>
    <dgm:cxn modelId="{26CEBE9E-6F98-4A35-B05E-1066C9C85704}" type="presParOf" srcId="{58095295-21A7-4A94-95BC-8065B323A5B4}" destId="{7D71E6C5-528B-4DC4-B1E3-F82DDC7D0B1E}" srcOrd="3" destOrd="0" presId="urn:microsoft.com/office/officeart/2018/2/layout/IconVerticalSolidList"/>
    <dgm:cxn modelId="{4C1CB858-76E1-4EC7-9D6C-753C8DEECF95}" type="presParOf" srcId="{58095295-21A7-4A94-95BC-8065B323A5B4}" destId="{0131446E-88E9-431A-9E93-9F42740DD0E2}" srcOrd="4" destOrd="0" presId="urn:microsoft.com/office/officeart/2018/2/layout/IconVerticalSolidList"/>
    <dgm:cxn modelId="{26934A0A-56AB-464F-A4FA-8DC86D903558}" type="presParOf" srcId="{0131446E-88E9-431A-9E93-9F42740DD0E2}" destId="{944CA790-C2FE-4831-A7E3-63AB9C28834A}" srcOrd="0" destOrd="0" presId="urn:microsoft.com/office/officeart/2018/2/layout/IconVerticalSolidList"/>
    <dgm:cxn modelId="{BA1F61DF-CD0D-4EB3-83B4-E0FE1F2FFB4A}" type="presParOf" srcId="{0131446E-88E9-431A-9E93-9F42740DD0E2}" destId="{7B2F9ACD-9DBE-4DFC-BCD0-95E98438F1B9}" srcOrd="1" destOrd="0" presId="urn:microsoft.com/office/officeart/2018/2/layout/IconVerticalSolidList"/>
    <dgm:cxn modelId="{16CE79B9-BD4C-4292-B716-3088DB840E36}" type="presParOf" srcId="{0131446E-88E9-431A-9E93-9F42740DD0E2}" destId="{AEDF8355-25DD-4F48-AF5F-C7126FC6B10F}" srcOrd="2" destOrd="0" presId="urn:microsoft.com/office/officeart/2018/2/layout/IconVerticalSolidList"/>
    <dgm:cxn modelId="{6709B222-95F5-4FBA-A172-08C45DCB155E}" type="presParOf" srcId="{0131446E-88E9-431A-9E93-9F42740DD0E2}" destId="{1F6A96FF-4787-4401-9685-2C93F96EC77A}" srcOrd="3" destOrd="0" presId="urn:microsoft.com/office/officeart/2018/2/layout/IconVerticalSolidList"/>
    <dgm:cxn modelId="{53A1D4CD-C8DE-4D1C-915F-BFA32DB9500E}" type="presParOf" srcId="{0131446E-88E9-431A-9E93-9F42740DD0E2}" destId="{DED4C160-D598-4F5B-B29F-F5764C5C42B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9F364-FAAD-4694-937B-407E51FE658C}">
      <dsp:nvSpPr>
        <dsp:cNvPr id="0" name=""/>
        <dsp:cNvSpPr/>
      </dsp:nvSpPr>
      <dsp:spPr>
        <a:xfrm>
          <a:off x="0" y="0"/>
          <a:ext cx="10687962" cy="20339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A31A5-017D-4936-B685-0D436DFEA0D2}">
      <dsp:nvSpPr>
        <dsp:cNvPr id="0" name=""/>
        <dsp:cNvSpPr/>
      </dsp:nvSpPr>
      <dsp:spPr>
        <a:xfrm>
          <a:off x="296395" y="751378"/>
          <a:ext cx="538901" cy="5389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19E06-CAB8-4871-B7A9-6AADD207F733}">
      <dsp:nvSpPr>
        <dsp:cNvPr id="0" name=""/>
        <dsp:cNvSpPr/>
      </dsp:nvSpPr>
      <dsp:spPr>
        <a:xfrm>
          <a:off x="1131693" y="530918"/>
          <a:ext cx="4809582" cy="979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98" tIns="103698" rIns="103698" bIns="1036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badi" panose="020B0604020104020204" pitchFamily="34" charset="0"/>
            </a:rPr>
            <a:t>Model Development</a:t>
          </a:r>
          <a:endParaRPr lang="en-IN" sz="2500" kern="1200" dirty="0">
            <a:latin typeface="Abadi" panose="020B0604020104020204" pitchFamily="34" charset="0"/>
          </a:endParaRPr>
        </a:p>
      </dsp:txBody>
      <dsp:txXfrm>
        <a:off x="1131693" y="530918"/>
        <a:ext cx="4809582" cy="979820"/>
      </dsp:txXfrm>
    </dsp:sp>
    <dsp:sp modelId="{2CE475A1-9E1A-46D9-BAE2-1C38401E23DD}">
      <dsp:nvSpPr>
        <dsp:cNvPr id="0" name=""/>
        <dsp:cNvSpPr/>
      </dsp:nvSpPr>
      <dsp:spPr>
        <a:xfrm>
          <a:off x="5941276" y="530918"/>
          <a:ext cx="4745579" cy="979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98" tIns="103698" rIns="103698" bIns="10369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badi" panose="020B0604020104020204" pitchFamily="34" charset="0"/>
            </a:rPr>
            <a:t>Prepare the data</a:t>
          </a:r>
          <a:endParaRPr lang="en-IN" sz="1600" kern="1200" dirty="0">
            <a:latin typeface="Abadi" panose="020B0604020104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badi" panose="020B0604020104020204" pitchFamily="34" charset="0"/>
            </a:rPr>
            <a:t>Pre-process and </a:t>
          </a:r>
          <a:r>
            <a:rPr lang="en-GB" sz="1600" kern="1200" dirty="0">
              <a:latin typeface="Abadi" panose="020B0604020104020204" pitchFamily="34" charset="0"/>
            </a:rPr>
            <a:t>standardise</a:t>
          </a:r>
          <a:endParaRPr lang="en-IN" sz="1600" kern="1200" dirty="0">
            <a:latin typeface="Abadi" panose="020B0604020104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badi" panose="020B0604020104020204" pitchFamily="34" charset="0"/>
            </a:rPr>
            <a:t>Split the data using </a:t>
          </a:r>
          <a:r>
            <a:rPr lang="en-IN" sz="1600" kern="1200" dirty="0" err="1">
              <a:solidFill>
                <a:srgbClr val="0B49CB"/>
              </a:solidFill>
              <a:latin typeface="Abadi" panose="020B0604020104020204" pitchFamily="34" charset="0"/>
            </a:rPr>
            <a:t>train_test_split</a:t>
          </a:r>
          <a:r>
            <a:rPr lang="en-IN" sz="1600" kern="1200" dirty="0">
              <a:solidFill>
                <a:srgbClr val="0B49CB"/>
              </a:solidFill>
              <a:latin typeface="Abadi" panose="020B0604020104020204" pitchFamily="34" charset="0"/>
            </a:rPr>
            <a:t>()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badi" panose="020B0604020104020204" pitchFamily="34" charset="0"/>
            </a:rPr>
            <a:t>Choose a model and train the model</a:t>
          </a:r>
          <a:endParaRPr lang="en-IN" sz="1600" kern="1200" dirty="0">
            <a:latin typeface="Abadi" panose="020B0604020104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badi" panose="020B0604020104020204" pitchFamily="34" charset="0"/>
            </a:rPr>
            <a:t>Create a </a:t>
          </a:r>
          <a:r>
            <a:rPr lang="en-US" sz="1600" kern="1200" dirty="0" err="1">
              <a:solidFill>
                <a:srgbClr val="0B49CB"/>
              </a:solidFill>
              <a:latin typeface="Abadi" panose="020B0604020104020204" pitchFamily="34" charset="0"/>
            </a:rPr>
            <a:t>GridSearchCV</a:t>
          </a:r>
          <a:r>
            <a:rPr lang="en-US" sz="1600" kern="1200" dirty="0">
              <a:latin typeface="Abadi" panose="020B0604020104020204" pitchFamily="34" charset="0"/>
            </a:rPr>
            <a:t> object with the dictionary of parameters</a:t>
          </a:r>
          <a:endParaRPr lang="en-IN" sz="1600" kern="1200" dirty="0">
            <a:latin typeface="Abadi" panose="020B0604020104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badi" panose="020B0604020104020204" pitchFamily="34" charset="0"/>
            </a:rPr>
            <a:t>Train the model using the training dataset</a:t>
          </a:r>
          <a:endParaRPr lang="en-IN" sz="1600" kern="1200" dirty="0">
            <a:latin typeface="Abadi" panose="020B0604020104020204" pitchFamily="34" charset="0"/>
          </a:endParaRPr>
        </a:p>
      </dsp:txBody>
      <dsp:txXfrm>
        <a:off x="5941276" y="530918"/>
        <a:ext cx="4745579" cy="979820"/>
      </dsp:txXfrm>
    </dsp:sp>
    <dsp:sp modelId="{31C4692E-4DCB-4CBA-B5B2-B91776ED24CB}">
      <dsp:nvSpPr>
        <dsp:cNvPr id="0" name=""/>
        <dsp:cNvSpPr/>
      </dsp:nvSpPr>
      <dsp:spPr>
        <a:xfrm>
          <a:off x="0" y="2282779"/>
          <a:ext cx="10687962" cy="12462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E0827B-AAEC-4CB6-B760-A9E630944713}">
      <dsp:nvSpPr>
        <dsp:cNvPr id="0" name=""/>
        <dsp:cNvSpPr/>
      </dsp:nvSpPr>
      <dsp:spPr>
        <a:xfrm>
          <a:off x="296395" y="2636446"/>
          <a:ext cx="538901" cy="5389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C920B-A2C7-4C24-88F8-17EBA713077E}">
      <dsp:nvSpPr>
        <dsp:cNvPr id="0" name=""/>
        <dsp:cNvSpPr/>
      </dsp:nvSpPr>
      <dsp:spPr>
        <a:xfrm>
          <a:off x="1131693" y="2415986"/>
          <a:ext cx="4809582" cy="979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98" tIns="103698" rIns="103698" bIns="1036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badi" panose="020B0604020104020204" pitchFamily="34" charset="0"/>
            </a:rPr>
            <a:t>Model Evaluation</a:t>
          </a:r>
          <a:endParaRPr lang="en-IN" sz="2500" kern="1200">
            <a:latin typeface="Abadi" panose="020B0604020104020204" pitchFamily="34" charset="0"/>
          </a:endParaRPr>
        </a:p>
      </dsp:txBody>
      <dsp:txXfrm>
        <a:off x="1131693" y="2415986"/>
        <a:ext cx="4809582" cy="979820"/>
      </dsp:txXfrm>
    </dsp:sp>
    <dsp:sp modelId="{B2292CAA-31E9-44D7-9F36-92B4196DE1F2}">
      <dsp:nvSpPr>
        <dsp:cNvPr id="0" name=""/>
        <dsp:cNvSpPr/>
      </dsp:nvSpPr>
      <dsp:spPr>
        <a:xfrm>
          <a:off x="5941276" y="2415986"/>
          <a:ext cx="4745579" cy="979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98" tIns="103698" rIns="103698" bIns="10369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badi" panose="020B0604020104020204" pitchFamily="34" charset="0"/>
            </a:rPr>
            <a:t>Obtain tuned hyper parameters(</a:t>
          </a:r>
          <a:r>
            <a:rPr lang="en-US" sz="1600" kern="1200" dirty="0" err="1">
              <a:solidFill>
                <a:srgbClr val="0B49CB"/>
              </a:solidFill>
              <a:latin typeface="Abadi" panose="020B0604020104020204" pitchFamily="34" charset="0"/>
            </a:rPr>
            <a:t>best_params</a:t>
          </a:r>
          <a:r>
            <a:rPr lang="en-US" sz="1600" kern="1200" dirty="0">
              <a:latin typeface="Abadi" panose="020B0604020104020204" pitchFamily="34" charset="0"/>
            </a:rPr>
            <a:t>)</a:t>
          </a:r>
          <a:endParaRPr lang="en-IN" sz="1600" kern="1200" dirty="0">
            <a:latin typeface="Abadi" panose="020B0604020104020204" pitchFamily="34" charset="0"/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badi" panose="020B0604020104020204" pitchFamily="34" charset="0"/>
            </a:rPr>
            <a:t>Obtain the accuracy of the model (</a:t>
          </a:r>
          <a:r>
            <a:rPr lang="en-US" sz="1600" kern="1200">
              <a:solidFill>
                <a:srgbClr val="0B49CB"/>
              </a:solidFill>
              <a:latin typeface="Abadi" panose="020B0604020104020204" pitchFamily="34" charset="0"/>
            </a:rPr>
            <a:t>score</a:t>
          </a:r>
          <a:r>
            <a:rPr lang="en-US" sz="1600" kern="1200">
              <a:latin typeface="Abadi" panose="020B0604020104020204" pitchFamily="34" charset="0"/>
            </a:rPr>
            <a:t> and </a:t>
          </a:r>
          <a:r>
            <a:rPr lang="en-US" sz="1600" kern="1200">
              <a:solidFill>
                <a:srgbClr val="0B49CB"/>
              </a:solidFill>
              <a:latin typeface="Abadi" panose="020B0604020104020204" pitchFamily="34" charset="0"/>
            </a:rPr>
            <a:t>best_score</a:t>
          </a:r>
          <a:r>
            <a:rPr lang="en-US" sz="1600" kern="1200">
              <a:latin typeface="Abadi" panose="020B0604020104020204" pitchFamily="34" charset="0"/>
            </a:rPr>
            <a:t>)</a:t>
          </a:r>
          <a:endParaRPr lang="en-IN" sz="1600" kern="1200">
            <a:latin typeface="Abadi" panose="020B0604020104020204" pitchFamily="34" charset="0"/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badi" panose="020B0604020104020204" pitchFamily="34" charset="0"/>
            </a:rPr>
            <a:t>Plot and examine the Confusion Matrix</a:t>
          </a:r>
          <a:endParaRPr lang="en-IN" sz="1600" kern="1200" dirty="0">
            <a:latin typeface="Abadi" panose="020B0604020104020204" pitchFamily="34" charset="0"/>
          </a:endParaRPr>
        </a:p>
      </dsp:txBody>
      <dsp:txXfrm>
        <a:off x="5941276" y="2415986"/>
        <a:ext cx="4745579" cy="979820"/>
      </dsp:txXfrm>
    </dsp:sp>
    <dsp:sp modelId="{944CA790-C2FE-4831-A7E3-63AB9C28834A}">
      <dsp:nvSpPr>
        <dsp:cNvPr id="0" name=""/>
        <dsp:cNvSpPr/>
      </dsp:nvSpPr>
      <dsp:spPr>
        <a:xfrm>
          <a:off x="0" y="3773969"/>
          <a:ext cx="10687962" cy="119652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2F9ACD-9DBE-4DFC-BCD0-95E98438F1B9}">
      <dsp:nvSpPr>
        <dsp:cNvPr id="0" name=""/>
        <dsp:cNvSpPr/>
      </dsp:nvSpPr>
      <dsp:spPr>
        <a:xfrm>
          <a:off x="296395" y="4102782"/>
          <a:ext cx="538901" cy="5389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6A96FF-4787-4401-9685-2C93F96EC77A}">
      <dsp:nvSpPr>
        <dsp:cNvPr id="0" name=""/>
        <dsp:cNvSpPr/>
      </dsp:nvSpPr>
      <dsp:spPr>
        <a:xfrm>
          <a:off x="1131693" y="3882322"/>
          <a:ext cx="4809582" cy="979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98" tIns="103698" rIns="103698" bIns="1036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badi" panose="020B0604020104020204" pitchFamily="34" charset="0"/>
            </a:rPr>
            <a:t>Best Model</a:t>
          </a:r>
          <a:endParaRPr lang="en-IN" sz="2500" kern="1200">
            <a:latin typeface="Abadi" panose="020B0604020104020204" pitchFamily="34" charset="0"/>
          </a:endParaRPr>
        </a:p>
      </dsp:txBody>
      <dsp:txXfrm>
        <a:off x="1131693" y="3882322"/>
        <a:ext cx="4809582" cy="979820"/>
      </dsp:txXfrm>
    </dsp:sp>
    <dsp:sp modelId="{DED4C160-D598-4F5B-B29F-F5764C5C42BF}">
      <dsp:nvSpPr>
        <dsp:cNvPr id="0" name=""/>
        <dsp:cNvSpPr/>
      </dsp:nvSpPr>
      <dsp:spPr>
        <a:xfrm>
          <a:off x="5941276" y="3882322"/>
          <a:ext cx="4745579" cy="979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98" tIns="103698" rIns="103698" bIns="10369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badi" panose="020B0604020104020204" pitchFamily="34" charset="0"/>
            </a:rPr>
            <a:t>Review the accuracy on testing data and training data for each model</a:t>
          </a:r>
          <a:endParaRPr lang="en-IN" sz="1600" kern="1200" dirty="0">
            <a:latin typeface="Abadi" panose="020B0604020104020204" pitchFamily="34" charset="0"/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badi" panose="020B0604020104020204" pitchFamily="34" charset="0"/>
            </a:rPr>
            <a:t>The model with highest accuracy is chosen as the best model</a:t>
          </a:r>
          <a:endParaRPr lang="en-IN" sz="1600" kern="1200" dirty="0">
            <a:latin typeface="Abadi" panose="020B0604020104020204" pitchFamily="34" charset="0"/>
          </a:endParaRPr>
        </a:p>
      </dsp:txBody>
      <dsp:txXfrm>
        <a:off x="5941276" y="3882322"/>
        <a:ext cx="4745579" cy="979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88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04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9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charan2603/AppliedDataScienceCapstone/blob/main/01_Data%20Collection/spacex-data_wrangling.ipynb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charan2603/AppliedDataScienceCapstone/blob/main/02_Exploratory%20Data%20Analysis/data_visualis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charan2603/AppliedDataScienceCapstone/blob/main/02_Exploratory%20Data%20Analysis/data_analysis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charan2603/AppliedDataScienceCapstone/blob/main/03_Interactive%20Visualization/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charan2603/AppliedDataScienceCapstone/blob/main/03_Interactive%20Visualizatio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icharan2603/AppliedDataScienceCapstone/blob/main/SpaceX_Machine_Learning_Prediction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80.png"/><Relationship Id="rId7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hyperlink" Target="https://github.com/saicharan2603/AppliedDataScienceCapstone/blob/main/01_Data%20Collection/spacex-data-collection-api.ipynb" TargetMode="Externa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hyperlink" Target="https://github.com/saicharan2603/AppliedDataScienceCapstone/blob/main/01_Data%20Collection/webscraping.ipynb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hyperlink" Target="https://github.com/saicharan2603/AppliedDataScienceCapstone/blob/main/01_Data%20Collection/spacex-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Sai Charan Mekala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July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0587" y="6315281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6811" y="1290320"/>
            <a:ext cx="6047349" cy="4785043"/>
          </a:xfrm>
          <a:prstGeom prst="rect">
            <a:avLst/>
          </a:prstGeom>
        </p:spPr>
        <p:txBody>
          <a:bodyPr/>
          <a:lstStyle/>
          <a:p>
            <a:pPr indent="0">
              <a:buNone/>
            </a:pPr>
            <a:r>
              <a:rPr lang="en-GB" sz="1800" b="1" dirty="0">
                <a:solidFill>
                  <a:srgbClr val="292929"/>
                </a:solidFill>
                <a:latin typeface="Abadi" panose="020B0604020104020204" pitchFamily="34" charset="0"/>
              </a:rPr>
              <a:t>Context:</a:t>
            </a:r>
          </a:p>
          <a:p>
            <a:r>
              <a:rPr lang="en-GB" sz="1200" dirty="0">
                <a:solidFill>
                  <a:srgbClr val="292929"/>
                </a:solidFill>
                <a:latin typeface="Abadi" panose="020B0604020104020204" pitchFamily="34" charset="0"/>
              </a:rPr>
              <a:t>The landing outcome is shown in the </a:t>
            </a:r>
            <a:r>
              <a:rPr lang="en-GB" sz="1200" dirty="0">
                <a:solidFill>
                  <a:srgbClr val="0B49CB"/>
                </a:solidFill>
                <a:latin typeface="Abadi" panose="020B0604020104020204" pitchFamily="34" charset="0"/>
              </a:rPr>
              <a:t>Outcome</a:t>
            </a:r>
            <a:r>
              <a:rPr lang="en-GB" sz="1200" dirty="0">
                <a:solidFill>
                  <a:srgbClr val="292929"/>
                </a:solidFill>
                <a:latin typeface="Abadi" panose="020B0604020104020204" pitchFamily="34" charset="0"/>
              </a:rPr>
              <a:t> column:</a:t>
            </a:r>
          </a:p>
          <a:p>
            <a:pPr marL="406400" lvl="1">
              <a:buFont typeface="+mj-lt"/>
              <a:buAutoNum type="arabicPeriod"/>
            </a:pPr>
            <a:r>
              <a:rPr lang="en-GB" sz="1100" dirty="0">
                <a:solidFill>
                  <a:srgbClr val="0B49CB"/>
                </a:solidFill>
                <a:latin typeface="Abadi" panose="020B0604020104020204" pitchFamily="34" charset="0"/>
              </a:rPr>
              <a:t>True Ocean </a:t>
            </a:r>
            <a:r>
              <a:rPr lang="en-GB" sz="1100" dirty="0">
                <a:solidFill>
                  <a:srgbClr val="292929"/>
                </a:solidFill>
                <a:latin typeface="Abadi" panose="020B0604020104020204" pitchFamily="34" charset="0"/>
              </a:rPr>
              <a:t>–  the mission outcome was successfully  landed to a specific region of the ocean </a:t>
            </a:r>
          </a:p>
          <a:p>
            <a:pPr marL="406400" lvl="1">
              <a:buFont typeface="+mj-lt"/>
              <a:buAutoNum type="arabicPeriod"/>
            </a:pPr>
            <a:r>
              <a:rPr lang="en-GB" sz="1100" dirty="0">
                <a:solidFill>
                  <a:srgbClr val="0B49CB"/>
                </a:solidFill>
                <a:latin typeface="Abadi" panose="020B0604020104020204" pitchFamily="34" charset="0"/>
              </a:rPr>
              <a:t>False Ocean </a:t>
            </a:r>
            <a:r>
              <a:rPr lang="en-GB" sz="1100" dirty="0">
                <a:solidFill>
                  <a:srgbClr val="292929"/>
                </a:solidFill>
                <a:latin typeface="Abadi" panose="020B0604020104020204" pitchFamily="34" charset="0"/>
              </a:rPr>
              <a:t>– the mission outcome was unsuccessfully landed to a specific region of the ocean. </a:t>
            </a:r>
          </a:p>
          <a:p>
            <a:pPr marL="406400" lvl="1">
              <a:buFont typeface="+mj-lt"/>
              <a:buAutoNum type="arabicPeriod"/>
            </a:pPr>
            <a:r>
              <a:rPr lang="en-GB" sz="1100" dirty="0">
                <a:solidFill>
                  <a:srgbClr val="0B49CB"/>
                </a:solidFill>
                <a:latin typeface="Abadi" panose="020B0604020104020204" pitchFamily="34" charset="0"/>
              </a:rPr>
              <a:t>True RTLS </a:t>
            </a:r>
            <a:r>
              <a:rPr lang="en-GB" sz="1100" dirty="0">
                <a:solidFill>
                  <a:srgbClr val="292929"/>
                </a:solidFill>
                <a:latin typeface="Abadi" panose="020B0604020104020204" pitchFamily="34" charset="0"/>
              </a:rPr>
              <a:t>–  the mission outcome was successfully  landed to a ground pad</a:t>
            </a:r>
          </a:p>
          <a:p>
            <a:pPr marL="406400" lvl="1">
              <a:buFont typeface="+mj-lt"/>
              <a:buAutoNum type="arabicPeriod"/>
            </a:pPr>
            <a:r>
              <a:rPr lang="en-GB" sz="1100" dirty="0">
                <a:solidFill>
                  <a:srgbClr val="0B49CB"/>
                </a:solidFill>
                <a:latin typeface="Abadi" panose="020B0604020104020204" pitchFamily="34" charset="0"/>
              </a:rPr>
              <a:t>False RTLS </a:t>
            </a:r>
            <a:r>
              <a:rPr lang="en-GB" sz="1100" dirty="0">
                <a:solidFill>
                  <a:srgbClr val="292929"/>
                </a:solidFill>
                <a:latin typeface="Abadi" panose="020B0604020104020204" pitchFamily="34" charset="0"/>
              </a:rPr>
              <a:t>– the mission outcome was unsuccessfully landed to a ground pad.</a:t>
            </a:r>
          </a:p>
          <a:p>
            <a:pPr marL="406400" lvl="1">
              <a:buFont typeface="+mj-lt"/>
              <a:buAutoNum type="arabicPeriod"/>
            </a:pPr>
            <a:r>
              <a:rPr lang="en-GB" sz="1100" dirty="0">
                <a:solidFill>
                  <a:srgbClr val="0B49CB"/>
                </a:solidFill>
                <a:latin typeface="Abadi" panose="020B0604020104020204" pitchFamily="34" charset="0"/>
              </a:rPr>
              <a:t>True ASDS </a:t>
            </a:r>
            <a:r>
              <a:rPr lang="en-GB" sz="1100" dirty="0">
                <a:solidFill>
                  <a:srgbClr val="292929"/>
                </a:solidFill>
                <a:latin typeface="Abadi" panose="020B0604020104020204" pitchFamily="34" charset="0"/>
              </a:rPr>
              <a:t>– the mission outcome was successfully  landed to a drone ship</a:t>
            </a:r>
          </a:p>
          <a:p>
            <a:pPr marL="406400" lvl="1">
              <a:buFont typeface="+mj-lt"/>
              <a:buAutoNum type="arabicPeriod"/>
            </a:pPr>
            <a:r>
              <a:rPr lang="en-GB" sz="1100" dirty="0">
                <a:solidFill>
                  <a:srgbClr val="0B49CB"/>
                </a:solidFill>
                <a:latin typeface="Abadi" panose="020B0604020104020204" pitchFamily="34" charset="0"/>
              </a:rPr>
              <a:t>False ASDS </a:t>
            </a:r>
            <a:r>
              <a:rPr lang="en-GB" sz="1100" dirty="0">
                <a:solidFill>
                  <a:srgbClr val="292929"/>
                </a:solidFill>
                <a:latin typeface="Abadi" panose="020B0604020104020204" pitchFamily="34" charset="0"/>
              </a:rPr>
              <a:t>– the mission outcome was unsuccessfully landed to a drone ship. </a:t>
            </a:r>
          </a:p>
          <a:p>
            <a:pPr marL="406400" lvl="1">
              <a:buFont typeface="+mj-lt"/>
              <a:buAutoNum type="arabicPeriod"/>
            </a:pPr>
            <a:r>
              <a:rPr lang="en-GB" sz="1100" dirty="0">
                <a:solidFill>
                  <a:srgbClr val="0B49CB"/>
                </a:solidFill>
                <a:latin typeface="Abadi" panose="020B0604020104020204" pitchFamily="34" charset="0"/>
              </a:rPr>
              <a:t>None ASDS </a:t>
            </a:r>
            <a:r>
              <a:rPr lang="en-GB" sz="1100" dirty="0">
                <a:solidFill>
                  <a:srgbClr val="292929"/>
                </a:solidFill>
                <a:latin typeface="Abadi" panose="020B0604020104020204" pitchFamily="34" charset="0"/>
              </a:rPr>
              <a:t>and </a:t>
            </a:r>
            <a:r>
              <a:rPr lang="en-GB" sz="1100" dirty="0">
                <a:solidFill>
                  <a:srgbClr val="0B49CB"/>
                </a:solidFill>
                <a:latin typeface="Abadi" panose="020B0604020104020204" pitchFamily="34" charset="0"/>
              </a:rPr>
              <a:t>None </a:t>
            </a:r>
            <a:r>
              <a:rPr lang="en-GB" sz="1100" dirty="0" err="1">
                <a:solidFill>
                  <a:srgbClr val="0B49CB"/>
                </a:solidFill>
                <a:latin typeface="Abadi" panose="020B0604020104020204" pitchFamily="34" charset="0"/>
              </a:rPr>
              <a:t>None</a:t>
            </a:r>
            <a:r>
              <a:rPr lang="en-GB" sz="1100" dirty="0">
                <a:solidFill>
                  <a:srgbClr val="0B49CB"/>
                </a:solidFill>
                <a:latin typeface="Abadi" panose="020B0604020104020204" pitchFamily="34" charset="0"/>
              </a:rPr>
              <a:t> </a:t>
            </a:r>
            <a:r>
              <a:rPr lang="en-GB" sz="1100" dirty="0">
                <a:solidFill>
                  <a:srgbClr val="292929"/>
                </a:solidFill>
                <a:latin typeface="Abadi" panose="020B0604020104020204" pitchFamily="34" charset="0"/>
              </a:rPr>
              <a:t>– these represent a failure to land</a:t>
            </a:r>
            <a:r>
              <a:rPr lang="en-GB" sz="1200" dirty="0">
                <a:solidFill>
                  <a:srgbClr val="292929"/>
                </a:solidFill>
                <a:latin typeface="Abadi" panose="020B0604020104020204" pitchFamily="34" charset="0"/>
              </a:rPr>
              <a:t>.</a:t>
            </a:r>
          </a:p>
          <a:p>
            <a:pPr marL="520700" lvl="1" indent="-342900"/>
            <a:endParaRPr lang="en-GB" sz="12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indent="0">
              <a:buNone/>
            </a:pPr>
            <a:r>
              <a:rPr lang="en-GB" sz="1800" b="1" dirty="0">
                <a:solidFill>
                  <a:srgbClr val="292929"/>
                </a:solidFill>
                <a:latin typeface="Abadi" panose="020B0604020104020204" pitchFamily="34" charset="0"/>
              </a:rPr>
              <a:t>Data Wrangling: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92929"/>
                </a:solidFill>
                <a:latin typeface="Abadi" panose="020B0604020104020204" pitchFamily="34" charset="0"/>
              </a:rPr>
              <a:t>It is more desirable to have a binary column, where the value is 1 or 0, signifying the success of the landing, to decide whether a booster will land successfully.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92929"/>
                </a:solidFill>
                <a:latin typeface="Abadi" panose="020B0604020104020204" pitchFamily="34" charset="0"/>
              </a:rPr>
              <a:t>This is done by: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>
                <a:solidFill>
                  <a:srgbClr val="292929"/>
                </a:solidFill>
                <a:latin typeface="Abadi" panose="020B0604020104020204" pitchFamily="34" charset="0"/>
              </a:rPr>
              <a:t>Defining a set of unsuccessful (bad) outcomes, </a:t>
            </a:r>
            <a:r>
              <a:rPr lang="en-GB" sz="1200" dirty="0" err="1">
                <a:solidFill>
                  <a:srgbClr val="0B49CB"/>
                </a:solidFill>
                <a:latin typeface="Abadi" panose="020B0604020104020204" pitchFamily="34" charset="0"/>
              </a:rPr>
              <a:t>bad_outcome</a:t>
            </a:r>
            <a:endParaRPr lang="en-GB" sz="12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>
                <a:solidFill>
                  <a:srgbClr val="292929"/>
                </a:solidFill>
                <a:latin typeface="Abadi" panose="020B0604020104020204" pitchFamily="34" charset="0"/>
              </a:rPr>
              <a:t>Creating a list, </a:t>
            </a:r>
            <a:r>
              <a:rPr lang="en-GB" sz="1200" dirty="0" err="1">
                <a:solidFill>
                  <a:srgbClr val="0B49CB"/>
                </a:solidFill>
                <a:latin typeface="Abadi" panose="020B0604020104020204" pitchFamily="34" charset="0"/>
              </a:rPr>
              <a:t>landing_class</a:t>
            </a:r>
            <a:r>
              <a:rPr lang="en-GB" sz="1200" dirty="0">
                <a:solidFill>
                  <a:srgbClr val="292929"/>
                </a:solidFill>
                <a:latin typeface="Abadi" panose="020B0604020104020204" pitchFamily="34" charset="0"/>
              </a:rPr>
              <a:t>, where the element is 0 if the corresponding  row  in  </a:t>
            </a:r>
            <a:r>
              <a:rPr lang="en-GB" sz="1200" dirty="0">
                <a:solidFill>
                  <a:srgbClr val="0B49CB"/>
                </a:solidFill>
                <a:latin typeface="Abadi" panose="020B0604020104020204" pitchFamily="34" charset="0"/>
              </a:rPr>
              <a:t>Outcome</a:t>
            </a:r>
            <a:r>
              <a:rPr lang="en-GB" sz="1200" dirty="0">
                <a:solidFill>
                  <a:srgbClr val="292929"/>
                </a:solidFill>
                <a:latin typeface="Abadi" panose="020B0604020104020204" pitchFamily="34" charset="0"/>
              </a:rPr>
              <a:t> is in the set </a:t>
            </a:r>
            <a:r>
              <a:rPr lang="en-GB" sz="1200" dirty="0" err="1">
                <a:solidFill>
                  <a:srgbClr val="0B49CB"/>
                </a:solidFill>
                <a:latin typeface="Abadi" panose="020B0604020104020204" pitchFamily="34" charset="0"/>
              </a:rPr>
              <a:t>bad_outcome</a:t>
            </a:r>
            <a:r>
              <a:rPr lang="en-GB" sz="1200" dirty="0">
                <a:solidFill>
                  <a:srgbClr val="292929"/>
                </a:solidFill>
                <a:latin typeface="Abadi" panose="020B0604020104020204" pitchFamily="34" charset="0"/>
              </a:rPr>
              <a:t>, otherwise, it’s 1.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>
                <a:solidFill>
                  <a:srgbClr val="292929"/>
                </a:solidFill>
                <a:latin typeface="Abadi" panose="020B0604020104020204" pitchFamily="34" charset="0"/>
              </a:rPr>
              <a:t>Create a </a:t>
            </a:r>
            <a:r>
              <a:rPr lang="en-GB" sz="1200" dirty="0">
                <a:solidFill>
                  <a:srgbClr val="0B49CB"/>
                </a:solidFill>
                <a:latin typeface="Abadi" panose="020B0604020104020204" pitchFamily="34" charset="0"/>
              </a:rPr>
              <a:t>Class</a:t>
            </a:r>
            <a:r>
              <a:rPr lang="en-GB" sz="1200" dirty="0">
                <a:solidFill>
                  <a:srgbClr val="292929"/>
                </a:solidFill>
                <a:latin typeface="Abadi" panose="020B0604020104020204" pitchFamily="34" charset="0"/>
              </a:rPr>
              <a:t> column that  contains the values from the list </a:t>
            </a:r>
            <a:r>
              <a:rPr lang="en-GB" sz="1200" dirty="0" err="1">
                <a:solidFill>
                  <a:srgbClr val="0B49CB"/>
                </a:solidFill>
                <a:latin typeface="Abadi" panose="020B0604020104020204" pitchFamily="34" charset="0"/>
              </a:rPr>
              <a:t>landing_class</a:t>
            </a:r>
            <a:r>
              <a:rPr lang="en-GB" sz="1200" dirty="0">
                <a:solidFill>
                  <a:srgbClr val="0B49CB"/>
                </a:solidFill>
                <a:latin typeface="Abadi" panose="020B0604020104020204" pitchFamily="34" charset="0"/>
              </a:rPr>
              <a:t>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>
                <a:solidFill>
                  <a:srgbClr val="292929"/>
                </a:solidFill>
                <a:latin typeface="Abadi" panose="020B0604020104020204" pitchFamily="34" charset="0"/>
              </a:rPr>
              <a:t>Export the </a:t>
            </a:r>
            <a:r>
              <a:rPr lang="en-GB" sz="1200" dirty="0" err="1">
                <a:solidFill>
                  <a:srgbClr val="292929"/>
                </a:solidFill>
                <a:latin typeface="Abadi" panose="020B0604020104020204" pitchFamily="34" charset="0"/>
              </a:rPr>
              <a:t>DataFrame</a:t>
            </a:r>
            <a:r>
              <a:rPr lang="en-GB" sz="1200" dirty="0">
                <a:solidFill>
                  <a:srgbClr val="292929"/>
                </a:solidFill>
                <a:latin typeface="Abadi" panose="020B0604020104020204" pitchFamily="34" charset="0"/>
              </a:rPr>
              <a:t> as a .csv file.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4DB745-D41F-438A-6E85-D0B5D2BE549E}"/>
              </a:ext>
            </a:extLst>
          </p:cNvPr>
          <p:cNvSpPr txBox="1"/>
          <p:nvPr/>
        </p:nvSpPr>
        <p:spPr>
          <a:xfrm>
            <a:off x="101417" y="6427211"/>
            <a:ext cx="1337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GitHub Link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84A762-15BF-5C0B-D292-7B371A051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819" y="1727653"/>
            <a:ext cx="5128704" cy="983065"/>
          </a:xfrm>
          <a:prstGeom prst="rect">
            <a:avLst/>
          </a:prstGeom>
          <a:ln>
            <a:solidFill>
              <a:srgbClr val="0B49CB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01F8D2-6E13-78D5-B8F9-53A52D0B2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265" y="3175121"/>
            <a:ext cx="5317384" cy="1337878"/>
          </a:xfrm>
          <a:prstGeom prst="rect">
            <a:avLst/>
          </a:prstGeom>
          <a:ln>
            <a:solidFill>
              <a:srgbClr val="0B49CB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B4C8ED-842A-3101-F5EE-B0E037A465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0892" y="4947546"/>
            <a:ext cx="1966130" cy="220999"/>
          </a:xfrm>
          <a:prstGeom prst="rect">
            <a:avLst/>
          </a:prstGeom>
          <a:ln>
            <a:solidFill>
              <a:srgbClr val="0B49CB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B9C5E9-7D7F-47D3-AA49-41E498972E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597" y="5659735"/>
            <a:ext cx="3398815" cy="251482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4224170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C40CB0-5EE4-AF4F-E834-4FA6AEF573CC}"/>
              </a:ext>
            </a:extLst>
          </p:cNvPr>
          <p:cNvGrpSpPr/>
          <p:nvPr/>
        </p:nvGrpSpPr>
        <p:grpSpPr>
          <a:xfrm>
            <a:off x="1690572" y="4150583"/>
            <a:ext cx="884912" cy="884912"/>
            <a:chOff x="1690572" y="4150583"/>
            <a:chExt cx="884912" cy="884912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13221AE-04EA-08C1-CCBC-30866A7A5FED}"/>
                </a:ext>
              </a:extLst>
            </p:cNvPr>
            <p:cNvSpPr/>
            <p:nvPr/>
          </p:nvSpPr>
          <p:spPr>
            <a:xfrm>
              <a:off x="1690572" y="4150583"/>
              <a:ext cx="884912" cy="884912"/>
            </a:xfrm>
            <a:custGeom>
              <a:avLst/>
              <a:gdLst>
                <a:gd name="connsiteX0" fmla="*/ 78081 w 884912"/>
                <a:gd name="connsiteY0" fmla="*/ 0 h 884912"/>
                <a:gd name="connsiteX1" fmla="*/ 0 w 884912"/>
                <a:gd name="connsiteY1" fmla="*/ 0 h 884912"/>
                <a:gd name="connsiteX2" fmla="*/ 0 w 884912"/>
                <a:gd name="connsiteY2" fmla="*/ 884912 h 884912"/>
                <a:gd name="connsiteX3" fmla="*/ 884912 w 884912"/>
                <a:gd name="connsiteY3" fmla="*/ 884912 h 884912"/>
                <a:gd name="connsiteX4" fmla="*/ 884912 w 884912"/>
                <a:gd name="connsiteY4" fmla="*/ 806832 h 884912"/>
                <a:gd name="connsiteX5" fmla="*/ 78081 w 884912"/>
                <a:gd name="connsiteY5" fmla="*/ 806832 h 884912"/>
                <a:gd name="connsiteX6" fmla="*/ 78081 w 884912"/>
                <a:gd name="connsiteY6" fmla="*/ 0 h 88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912" h="884912">
                  <a:moveTo>
                    <a:pt x="78081" y="0"/>
                  </a:moveTo>
                  <a:lnTo>
                    <a:pt x="0" y="0"/>
                  </a:lnTo>
                  <a:lnTo>
                    <a:pt x="0" y="884912"/>
                  </a:lnTo>
                  <a:lnTo>
                    <a:pt x="884912" y="884912"/>
                  </a:lnTo>
                  <a:lnTo>
                    <a:pt x="884912" y="806832"/>
                  </a:lnTo>
                  <a:lnTo>
                    <a:pt x="78081" y="806832"/>
                  </a:lnTo>
                  <a:lnTo>
                    <a:pt x="78081" y="0"/>
                  </a:lnTo>
                  <a:close/>
                </a:path>
              </a:pathLst>
            </a:custGeom>
            <a:solidFill>
              <a:srgbClr val="292929"/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10FE453-E0B1-AF36-82C7-C605F55F36FC}"/>
                </a:ext>
              </a:extLst>
            </p:cNvPr>
            <p:cNvSpPr/>
            <p:nvPr/>
          </p:nvSpPr>
          <p:spPr>
            <a:xfrm>
              <a:off x="1846733" y="4788241"/>
              <a:ext cx="104107" cy="104107"/>
            </a:xfrm>
            <a:custGeom>
              <a:avLst/>
              <a:gdLst>
                <a:gd name="connsiteX0" fmla="*/ 104107 w 104107"/>
                <a:gd name="connsiteY0" fmla="*/ 52054 h 104107"/>
                <a:gd name="connsiteX1" fmla="*/ 52054 w 104107"/>
                <a:gd name="connsiteY1" fmla="*/ 104107 h 104107"/>
                <a:gd name="connsiteX2" fmla="*/ 0 w 104107"/>
                <a:gd name="connsiteY2" fmla="*/ 52054 h 104107"/>
                <a:gd name="connsiteX3" fmla="*/ 52054 w 104107"/>
                <a:gd name="connsiteY3" fmla="*/ 0 h 104107"/>
                <a:gd name="connsiteX4" fmla="*/ 104107 w 104107"/>
                <a:gd name="connsiteY4" fmla="*/ 52054 h 10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107" h="104107">
                  <a:moveTo>
                    <a:pt x="104107" y="52054"/>
                  </a:moveTo>
                  <a:cubicBezTo>
                    <a:pt x="104107" y="80802"/>
                    <a:pt x="80802" y="104107"/>
                    <a:pt x="52054" y="104107"/>
                  </a:cubicBezTo>
                  <a:cubicBezTo>
                    <a:pt x="23305" y="104107"/>
                    <a:pt x="0" y="80802"/>
                    <a:pt x="0" y="52054"/>
                  </a:cubicBezTo>
                  <a:cubicBezTo>
                    <a:pt x="0" y="23305"/>
                    <a:pt x="23305" y="0"/>
                    <a:pt x="52054" y="0"/>
                  </a:cubicBezTo>
                  <a:cubicBezTo>
                    <a:pt x="80802" y="0"/>
                    <a:pt x="104107" y="23305"/>
                    <a:pt x="104107" y="52054"/>
                  </a:cubicBezTo>
                  <a:close/>
                </a:path>
              </a:pathLst>
            </a:custGeom>
            <a:solidFill>
              <a:srgbClr val="0B49CB"/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0B49CB"/>
                </a:solidFill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5DB2C97-6782-1CBE-0CFD-A8A10619C23C}"/>
                </a:ext>
              </a:extLst>
            </p:cNvPr>
            <p:cNvSpPr/>
            <p:nvPr/>
          </p:nvSpPr>
          <p:spPr>
            <a:xfrm>
              <a:off x="1898787" y="4619066"/>
              <a:ext cx="104107" cy="104107"/>
            </a:xfrm>
            <a:custGeom>
              <a:avLst/>
              <a:gdLst>
                <a:gd name="connsiteX0" fmla="*/ 104107 w 104107"/>
                <a:gd name="connsiteY0" fmla="*/ 52054 h 104107"/>
                <a:gd name="connsiteX1" fmla="*/ 52054 w 104107"/>
                <a:gd name="connsiteY1" fmla="*/ 104107 h 104107"/>
                <a:gd name="connsiteX2" fmla="*/ 0 w 104107"/>
                <a:gd name="connsiteY2" fmla="*/ 52054 h 104107"/>
                <a:gd name="connsiteX3" fmla="*/ 52054 w 104107"/>
                <a:gd name="connsiteY3" fmla="*/ 0 h 104107"/>
                <a:gd name="connsiteX4" fmla="*/ 104107 w 104107"/>
                <a:gd name="connsiteY4" fmla="*/ 52054 h 10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107" h="104107">
                  <a:moveTo>
                    <a:pt x="104107" y="52054"/>
                  </a:moveTo>
                  <a:cubicBezTo>
                    <a:pt x="104107" y="80802"/>
                    <a:pt x="80802" y="104107"/>
                    <a:pt x="52054" y="104107"/>
                  </a:cubicBezTo>
                  <a:cubicBezTo>
                    <a:pt x="23305" y="104107"/>
                    <a:pt x="0" y="80802"/>
                    <a:pt x="0" y="52054"/>
                  </a:cubicBezTo>
                  <a:cubicBezTo>
                    <a:pt x="0" y="23305"/>
                    <a:pt x="23305" y="0"/>
                    <a:pt x="52054" y="0"/>
                  </a:cubicBezTo>
                  <a:cubicBezTo>
                    <a:pt x="80802" y="0"/>
                    <a:pt x="104107" y="23305"/>
                    <a:pt x="104107" y="52054"/>
                  </a:cubicBezTo>
                  <a:close/>
                </a:path>
              </a:pathLst>
            </a:custGeom>
            <a:solidFill>
              <a:srgbClr val="0B49CB"/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0B49CB"/>
                </a:solidFill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6F87E2C-59B7-47A2-BD52-FB098C2ADB6E}"/>
                </a:ext>
              </a:extLst>
            </p:cNvPr>
            <p:cNvSpPr/>
            <p:nvPr/>
          </p:nvSpPr>
          <p:spPr>
            <a:xfrm>
              <a:off x="2080975" y="4645093"/>
              <a:ext cx="104107" cy="104107"/>
            </a:xfrm>
            <a:custGeom>
              <a:avLst/>
              <a:gdLst>
                <a:gd name="connsiteX0" fmla="*/ 104107 w 104107"/>
                <a:gd name="connsiteY0" fmla="*/ 52054 h 104107"/>
                <a:gd name="connsiteX1" fmla="*/ 52054 w 104107"/>
                <a:gd name="connsiteY1" fmla="*/ 104107 h 104107"/>
                <a:gd name="connsiteX2" fmla="*/ 0 w 104107"/>
                <a:gd name="connsiteY2" fmla="*/ 52054 h 104107"/>
                <a:gd name="connsiteX3" fmla="*/ 52054 w 104107"/>
                <a:gd name="connsiteY3" fmla="*/ 0 h 104107"/>
                <a:gd name="connsiteX4" fmla="*/ 104107 w 104107"/>
                <a:gd name="connsiteY4" fmla="*/ 52054 h 10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107" h="104107">
                  <a:moveTo>
                    <a:pt x="104107" y="52054"/>
                  </a:moveTo>
                  <a:cubicBezTo>
                    <a:pt x="104107" y="80802"/>
                    <a:pt x="80802" y="104107"/>
                    <a:pt x="52054" y="104107"/>
                  </a:cubicBezTo>
                  <a:cubicBezTo>
                    <a:pt x="23305" y="104107"/>
                    <a:pt x="0" y="80802"/>
                    <a:pt x="0" y="52054"/>
                  </a:cubicBezTo>
                  <a:cubicBezTo>
                    <a:pt x="0" y="23305"/>
                    <a:pt x="23305" y="0"/>
                    <a:pt x="52054" y="0"/>
                  </a:cubicBezTo>
                  <a:cubicBezTo>
                    <a:pt x="80802" y="0"/>
                    <a:pt x="104107" y="23305"/>
                    <a:pt x="104107" y="52054"/>
                  </a:cubicBezTo>
                  <a:close/>
                </a:path>
              </a:pathLst>
            </a:custGeom>
            <a:solidFill>
              <a:srgbClr val="0B49CB"/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0B49CB"/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1B843D2-F884-329B-7E82-9B9EFFC5C135}"/>
                </a:ext>
              </a:extLst>
            </p:cNvPr>
            <p:cNvSpPr/>
            <p:nvPr/>
          </p:nvSpPr>
          <p:spPr>
            <a:xfrm>
              <a:off x="2080975" y="4462905"/>
              <a:ext cx="104107" cy="104107"/>
            </a:xfrm>
            <a:custGeom>
              <a:avLst/>
              <a:gdLst>
                <a:gd name="connsiteX0" fmla="*/ 104107 w 104107"/>
                <a:gd name="connsiteY0" fmla="*/ 52054 h 104107"/>
                <a:gd name="connsiteX1" fmla="*/ 52054 w 104107"/>
                <a:gd name="connsiteY1" fmla="*/ 104107 h 104107"/>
                <a:gd name="connsiteX2" fmla="*/ 0 w 104107"/>
                <a:gd name="connsiteY2" fmla="*/ 52054 h 104107"/>
                <a:gd name="connsiteX3" fmla="*/ 52054 w 104107"/>
                <a:gd name="connsiteY3" fmla="*/ 0 h 104107"/>
                <a:gd name="connsiteX4" fmla="*/ 104107 w 104107"/>
                <a:gd name="connsiteY4" fmla="*/ 52054 h 10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107" h="104107">
                  <a:moveTo>
                    <a:pt x="104107" y="52054"/>
                  </a:moveTo>
                  <a:cubicBezTo>
                    <a:pt x="104107" y="80802"/>
                    <a:pt x="80802" y="104107"/>
                    <a:pt x="52054" y="104107"/>
                  </a:cubicBezTo>
                  <a:cubicBezTo>
                    <a:pt x="23305" y="104107"/>
                    <a:pt x="0" y="80802"/>
                    <a:pt x="0" y="52054"/>
                  </a:cubicBezTo>
                  <a:cubicBezTo>
                    <a:pt x="0" y="23305"/>
                    <a:pt x="23305" y="0"/>
                    <a:pt x="52054" y="0"/>
                  </a:cubicBezTo>
                  <a:cubicBezTo>
                    <a:pt x="80802" y="0"/>
                    <a:pt x="104107" y="23305"/>
                    <a:pt x="104107" y="52054"/>
                  </a:cubicBezTo>
                  <a:close/>
                </a:path>
              </a:pathLst>
            </a:custGeom>
            <a:solidFill>
              <a:srgbClr val="0B49CB"/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solidFill>
                  <a:srgbClr val="0B49CB"/>
                </a:solidFill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671E952-F74E-CC7E-D86F-470B05225468}"/>
                </a:ext>
              </a:extLst>
            </p:cNvPr>
            <p:cNvSpPr/>
            <p:nvPr/>
          </p:nvSpPr>
          <p:spPr>
            <a:xfrm>
              <a:off x="2250149" y="4410852"/>
              <a:ext cx="104107" cy="104107"/>
            </a:xfrm>
            <a:custGeom>
              <a:avLst/>
              <a:gdLst>
                <a:gd name="connsiteX0" fmla="*/ 104107 w 104107"/>
                <a:gd name="connsiteY0" fmla="*/ 52054 h 104107"/>
                <a:gd name="connsiteX1" fmla="*/ 52054 w 104107"/>
                <a:gd name="connsiteY1" fmla="*/ 104107 h 104107"/>
                <a:gd name="connsiteX2" fmla="*/ 0 w 104107"/>
                <a:gd name="connsiteY2" fmla="*/ 52054 h 104107"/>
                <a:gd name="connsiteX3" fmla="*/ 52054 w 104107"/>
                <a:gd name="connsiteY3" fmla="*/ 0 h 104107"/>
                <a:gd name="connsiteX4" fmla="*/ 104107 w 104107"/>
                <a:gd name="connsiteY4" fmla="*/ 52054 h 10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107" h="104107">
                  <a:moveTo>
                    <a:pt x="104107" y="52054"/>
                  </a:moveTo>
                  <a:cubicBezTo>
                    <a:pt x="104107" y="80802"/>
                    <a:pt x="80802" y="104107"/>
                    <a:pt x="52054" y="104107"/>
                  </a:cubicBezTo>
                  <a:cubicBezTo>
                    <a:pt x="23305" y="104107"/>
                    <a:pt x="0" y="80802"/>
                    <a:pt x="0" y="52054"/>
                  </a:cubicBezTo>
                  <a:cubicBezTo>
                    <a:pt x="0" y="23305"/>
                    <a:pt x="23305" y="0"/>
                    <a:pt x="52054" y="0"/>
                  </a:cubicBezTo>
                  <a:cubicBezTo>
                    <a:pt x="80802" y="0"/>
                    <a:pt x="104107" y="23305"/>
                    <a:pt x="104107" y="52054"/>
                  </a:cubicBezTo>
                  <a:close/>
                </a:path>
              </a:pathLst>
            </a:custGeom>
            <a:solidFill>
              <a:srgbClr val="0B49CB"/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0B49CB"/>
                </a:solidFill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0124C27-A130-280D-B9E9-F573A720293F}"/>
                </a:ext>
              </a:extLst>
            </p:cNvPr>
            <p:cNvSpPr/>
            <p:nvPr/>
          </p:nvSpPr>
          <p:spPr>
            <a:xfrm>
              <a:off x="2432337" y="4410852"/>
              <a:ext cx="104107" cy="104107"/>
            </a:xfrm>
            <a:custGeom>
              <a:avLst/>
              <a:gdLst>
                <a:gd name="connsiteX0" fmla="*/ 104107 w 104107"/>
                <a:gd name="connsiteY0" fmla="*/ 52054 h 104107"/>
                <a:gd name="connsiteX1" fmla="*/ 52054 w 104107"/>
                <a:gd name="connsiteY1" fmla="*/ 104107 h 104107"/>
                <a:gd name="connsiteX2" fmla="*/ 0 w 104107"/>
                <a:gd name="connsiteY2" fmla="*/ 52054 h 104107"/>
                <a:gd name="connsiteX3" fmla="*/ 52054 w 104107"/>
                <a:gd name="connsiteY3" fmla="*/ 0 h 104107"/>
                <a:gd name="connsiteX4" fmla="*/ 104107 w 104107"/>
                <a:gd name="connsiteY4" fmla="*/ 52054 h 10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107" h="104107">
                  <a:moveTo>
                    <a:pt x="104107" y="52054"/>
                  </a:moveTo>
                  <a:cubicBezTo>
                    <a:pt x="104107" y="80802"/>
                    <a:pt x="80802" y="104107"/>
                    <a:pt x="52054" y="104107"/>
                  </a:cubicBezTo>
                  <a:cubicBezTo>
                    <a:pt x="23305" y="104107"/>
                    <a:pt x="0" y="80802"/>
                    <a:pt x="0" y="52054"/>
                  </a:cubicBezTo>
                  <a:cubicBezTo>
                    <a:pt x="0" y="23305"/>
                    <a:pt x="23305" y="0"/>
                    <a:pt x="52054" y="0"/>
                  </a:cubicBezTo>
                  <a:cubicBezTo>
                    <a:pt x="80802" y="0"/>
                    <a:pt x="104107" y="23305"/>
                    <a:pt x="104107" y="52054"/>
                  </a:cubicBezTo>
                  <a:close/>
                </a:path>
              </a:pathLst>
            </a:custGeom>
            <a:solidFill>
              <a:srgbClr val="0B49CB"/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0B49CB"/>
                </a:solidFill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4F088C1-F341-4A0E-F64B-C02A0B463D1B}"/>
                </a:ext>
              </a:extLst>
            </p:cNvPr>
            <p:cNvSpPr/>
            <p:nvPr/>
          </p:nvSpPr>
          <p:spPr>
            <a:xfrm>
              <a:off x="2432337" y="4215650"/>
              <a:ext cx="104107" cy="104107"/>
            </a:xfrm>
            <a:custGeom>
              <a:avLst/>
              <a:gdLst>
                <a:gd name="connsiteX0" fmla="*/ 104107 w 104107"/>
                <a:gd name="connsiteY0" fmla="*/ 52054 h 104107"/>
                <a:gd name="connsiteX1" fmla="*/ 52054 w 104107"/>
                <a:gd name="connsiteY1" fmla="*/ 104107 h 104107"/>
                <a:gd name="connsiteX2" fmla="*/ 0 w 104107"/>
                <a:gd name="connsiteY2" fmla="*/ 52054 h 104107"/>
                <a:gd name="connsiteX3" fmla="*/ 52054 w 104107"/>
                <a:gd name="connsiteY3" fmla="*/ 0 h 104107"/>
                <a:gd name="connsiteX4" fmla="*/ 104107 w 104107"/>
                <a:gd name="connsiteY4" fmla="*/ 52054 h 10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107" h="104107">
                  <a:moveTo>
                    <a:pt x="104107" y="52054"/>
                  </a:moveTo>
                  <a:cubicBezTo>
                    <a:pt x="104107" y="80802"/>
                    <a:pt x="80802" y="104107"/>
                    <a:pt x="52054" y="104107"/>
                  </a:cubicBezTo>
                  <a:cubicBezTo>
                    <a:pt x="23305" y="104107"/>
                    <a:pt x="0" y="80802"/>
                    <a:pt x="0" y="52054"/>
                  </a:cubicBezTo>
                  <a:cubicBezTo>
                    <a:pt x="0" y="23305"/>
                    <a:pt x="23305" y="0"/>
                    <a:pt x="52054" y="0"/>
                  </a:cubicBezTo>
                  <a:cubicBezTo>
                    <a:pt x="80802" y="0"/>
                    <a:pt x="104107" y="23305"/>
                    <a:pt x="104107" y="52054"/>
                  </a:cubicBezTo>
                  <a:close/>
                </a:path>
              </a:pathLst>
            </a:custGeom>
            <a:solidFill>
              <a:srgbClr val="0B49CB"/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rgbClr val="0B49CB"/>
                </a:solidFill>
              </a:endParaRPr>
            </a:p>
          </p:txBody>
        </p:sp>
      </p:grp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F1B54DE-6EAD-ED70-5867-D15AD07014B8}"/>
              </a:ext>
            </a:extLst>
          </p:cNvPr>
          <p:cNvSpPr/>
          <p:nvPr/>
        </p:nvSpPr>
        <p:spPr>
          <a:xfrm>
            <a:off x="5660925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rgbClr val="292929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0DD78861-2552-6228-303D-21856A600B56}"/>
              </a:ext>
            </a:extLst>
          </p:cNvPr>
          <p:cNvSpPr/>
          <p:nvPr/>
        </p:nvSpPr>
        <p:spPr>
          <a:xfrm>
            <a:off x="5817086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rgbClr val="0B49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1012008-1412-E8E0-75B4-720C5D8970DE}"/>
              </a:ext>
            </a:extLst>
          </p:cNvPr>
          <p:cNvSpPr/>
          <p:nvPr/>
        </p:nvSpPr>
        <p:spPr>
          <a:xfrm>
            <a:off x="6012288" y="4150583"/>
            <a:ext cx="143147" cy="728751"/>
          </a:xfrm>
          <a:custGeom>
            <a:avLst/>
            <a:gdLst>
              <a:gd name="connsiteX0" fmla="*/ 0 w 143147"/>
              <a:gd name="connsiteY0" fmla="*/ 0 h 728751"/>
              <a:gd name="connsiteX1" fmla="*/ 143148 w 143147"/>
              <a:gd name="connsiteY1" fmla="*/ 0 h 728751"/>
              <a:gd name="connsiteX2" fmla="*/ 143148 w 143147"/>
              <a:gd name="connsiteY2" fmla="*/ 728751 h 728751"/>
              <a:gd name="connsiteX3" fmla="*/ 0 w 143147"/>
              <a:gd name="connsiteY3" fmla="*/ 728751 h 7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728751">
                <a:moveTo>
                  <a:pt x="0" y="0"/>
                </a:moveTo>
                <a:lnTo>
                  <a:pt x="143148" y="0"/>
                </a:lnTo>
                <a:lnTo>
                  <a:pt x="143148" y="728751"/>
                </a:lnTo>
                <a:lnTo>
                  <a:pt x="0" y="728751"/>
                </a:lnTo>
                <a:close/>
              </a:path>
            </a:pathLst>
          </a:custGeom>
          <a:solidFill>
            <a:srgbClr val="0B49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3D8D3B4-5DA0-FA9D-65FE-E089CCAD118E}"/>
              </a:ext>
            </a:extLst>
          </p:cNvPr>
          <p:cNvSpPr/>
          <p:nvPr/>
        </p:nvSpPr>
        <p:spPr>
          <a:xfrm>
            <a:off x="6207489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rgbClr val="0B49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E697907-C02E-A2B5-0AE5-2A423DCA1F37}"/>
              </a:ext>
            </a:extLst>
          </p:cNvPr>
          <p:cNvSpPr/>
          <p:nvPr/>
        </p:nvSpPr>
        <p:spPr>
          <a:xfrm>
            <a:off x="6402690" y="4645093"/>
            <a:ext cx="143147" cy="234241"/>
          </a:xfrm>
          <a:custGeom>
            <a:avLst/>
            <a:gdLst>
              <a:gd name="connsiteX0" fmla="*/ 0 w 143147"/>
              <a:gd name="connsiteY0" fmla="*/ 0 h 234241"/>
              <a:gd name="connsiteX1" fmla="*/ 143148 w 143147"/>
              <a:gd name="connsiteY1" fmla="*/ 0 h 234241"/>
              <a:gd name="connsiteX2" fmla="*/ 143148 w 143147"/>
              <a:gd name="connsiteY2" fmla="*/ 234242 h 234241"/>
              <a:gd name="connsiteX3" fmla="*/ 0 w 143147"/>
              <a:gd name="connsiteY3" fmla="*/ 234242 h 2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234241">
                <a:moveTo>
                  <a:pt x="0" y="0"/>
                </a:moveTo>
                <a:lnTo>
                  <a:pt x="143148" y="0"/>
                </a:lnTo>
                <a:lnTo>
                  <a:pt x="143148" y="234242"/>
                </a:lnTo>
                <a:lnTo>
                  <a:pt x="0" y="234242"/>
                </a:lnTo>
                <a:close/>
              </a:path>
            </a:pathLst>
          </a:custGeom>
          <a:solidFill>
            <a:srgbClr val="0B49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85F200CE-4983-DCAB-A3F6-106BB9F195A2}"/>
              </a:ext>
            </a:extLst>
          </p:cNvPr>
          <p:cNvSpPr/>
          <p:nvPr/>
        </p:nvSpPr>
        <p:spPr>
          <a:xfrm>
            <a:off x="9652917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rgbClr val="292929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1D6F930-7690-1E18-FA59-5C357AC2968F}"/>
              </a:ext>
            </a:extLst>
          </p:cNvPr>
          <p:cNvSpPr/>
          <p:nvPr/>
        </p:nvSpPr>
        <p:spPr>
          <a:xfrm>
            <a:off x="9781750" y="4371811"/>
            <a:ext cx="756079" cy="443757"/>
          </a:xfrm>
          <a:custGeom>
            <a:avLst/>
            <a:gdLst>
              <a:gd name="connsiteX0" fmla="*/ 547865 w 756079"/>
              <a:gd name="connsiteY0" fmla="*/ 0 h 443757"/>
              <a:gd name="connsiteX1" fmla="*/ 624644 w 756079"/>
              <a:gd name="connsiteY1" fmla="*/ 76779 h 443757"/>
              <a:gd name="connsiteX2" fmla="*/ 521838 w 756079"/>
              <a:gd name="connsiteY2" fmla="*/ 179585 h 443757"/>
              <a:gd name="connsiteX3" fmla="*/ 443758 w 756079"/>
              <a:gd name="connsiteY3" fmla="*/ 101505 h 443757"/>
              <a:gd name="connsiteX4" fmla="*/ 313623 w 756079"/>
              <a:gd name="connsiteY4" fmla="*/ 231639 h 443757"/>
              <a:gd name="connsiteX5" fmla="*/ 235543 w 756079"/>
              <a:gd name="connsiteY5" fmla="*/ 153558 h 443757"/>
              <a:gd name="connsiteX6" fmla="*/ 0 w 756079"/>
              <a:gd name="connsiteY6" fmla="*/ 389101 h 443757"/>
              <a:gd name="connsiteX7" fmla="*/ 54656 w 756079"/>
              <a:gd name="connsiteY7" fmla="*/ 443758 h 443757"/>
              <a:gd name="connsiteX8" fmla="*/ 235543 w 756079"/>
              <a:gd name="connsiteY8" fmla="*/ 262871 h 443757"/>
              <a:gd name="connsiteX9" fmla="*/ 313623 w 756079"/>
              <a:gd name="connsiteY9" fmla="*/ 340952 h 443757"/>
              <a:gd name="connsiteX10" fmla="*/ 443758 w 756079"/>
              <a:gd name="connsiteY10" fmla="*/ 210817 h 443757"/>
              <a:gd name="connsiteX11" fmla="*/ 521838 w 756079"/>
              <a:gd name="connsiteY11" fmla="*/ 288898 h 443757"/>
              <a:gd name="connsiteX12" fmla="*/ 679300 w 756079"/>
              <a:gd name="connsiteY12" fmla="*/ 131435 h 443757"/>
              <a:gd name="connsiteX13" fmla="*/ 756080 w 756079"/>
              <a:gd name="connsiteY13" fmla="*/ 208215 h 443757"/>
              <a:gd name="connsiteX14" fmla="*/ 756080 w 756079"/>
              <a:gd name="connsiteY14" fmla="*/ 0 h 44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079" h="443757">
                <a:moveTo>
                  <a:pt x="547865" y="0"/>
                </a:moveTo>
                <a:lnTo>
                  <a:pt x="624644" y="76779"/>
                </a:lnTo>
                <a:lnTo>
                  <a:pt x="521838" y="179585"/>
                </a:lnTo>
                <a:lnTo>
                  <a:pt x="443758" y="101505"/>
                </a:lnTo>
                <a:lnTo>
                  <a:pt x="313623" y="231639"/>
                </a:lnTo>
                <a:lnTo>
                  <a:pt x="235543" y="153558"/>
                </a:lnTo>
                <a:lnTo>
                  <a:pt x="0" y="389101"/>
                </a:lnTo>
                <a:lnTo>
                  <a:pt x="54656" y="443758"/>
                </a:lnTo>
                <a:lnTo>
                  <a:pt x="235543" y="262871"/>
                </a:lnTo>
                <a:lnTo>
                  <a:pt x="313623" y="340952"/>
                </a:lnTo>
                <a:lnTo>
                  <a:pt x="443758" y="210817"/>
                </a:lnTo>
                <a:lnTo>
                  <a:pt x="521838" y="288898"/>
                </a:lnTo>
                <a:lnTo>
                  <a:pt x="679300" y="131435"/>
                </a:lnTo>
                <a:lnTo>
                  <a:pt x="756080" y="208215"/>
                </a:lnTo>
                <a:lnTo>
                  <a:pt x="756080" y="0"/>
                </a:lnTo>
                <a:close/>
              </a:path>
            </a:pathLst>
          </a:custGeom>
          <a:solidFill>
            <a:srgbClr val="0B49C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351E159-9E6E-F8A4-0BF7-95121EC61E32}"/>
              </a:ext>
            </a:extLst>
          </p:cNvPr>
          <p:cNvGrpSpPr/>
          <p:nvPr/>
        </p:nvGrpSpPr>
        <p:grpSpPr>
          <a:xfrm>
            <a:off x="370086" y="1327150"/>
            <a:ext cx="3456432" cy="4766727"/>
            <a:chOff x="370086" y="1327150"/>
            <a:chExt cx="3456432" cy="4766727"/>
          </a:xfrm>
        </p:grpSpPr>
        <p:sp>
          <p:nvSpPr>
            <p:cNvPr id="58" name="Text Placeholder 4">
              <a:extLst>
                <a:ext uri="{FF2B5EF4-FFF2-40B4-BE49-F238E27FC236}">
                  <a16:creationId xmlns:a16="http://schemas.microsoft.com/office/drawing/2014/main" id="{EE48B64A-1148-2B08-EE00-3C58113BF9D3}"/>
                </a:ext>
              </a:extLst>
            </p:cNvPr>
            <p:cNvSpPr txBox="1">
              <a:spLocks/>
            </p:cNvSpPr>
            <p:nvPr/>
          </p:nvSpPr>
          <p:spPr>
            <a:xfrm>
              <a:off x="370086" y="1327150"/>
              <a:ext cx="3456432" cy="837826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600" kern="1200">
                  <a:solidFill>
                    <a:srgbClr val="1C7DDB"/>
                  </a:solidFill>
                  <a:latin typeface="Abadi" panose="020B0604020104020204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400" dirty="0">
                  <a:solidFill>
                    <a:srgbClr val="0B49CB"/>
                  </a:solidFill>
                </a:rPr>
                <a:t>SCATTER PLOTS</a:t>
              </a:r>
            </a:p>
          </p:txBody>
        </p:sp>
        <p:sp>
          <p:nvSpPr>
            <p:cNvPr id="59" name="Text Placeholder 2">
              <a:extLst>
                <a:ext uri="{FF2B5EF4-FFF2-40B4-BE49-F238E27FC236}">
                  <a16:creationId xmlns:a16="http://schemas.microsoft.com/office/drawing/2014/main" id="{68004441-0EB9-5B6B-B7C6-89896CA2D1EA}"/>
                </a:ext>
              </a:extLst>
            </p:cNvPr>
            <p:cNvSpPr txBox="1">
              <a:spLocks/>
            </p:cNvSpPr>
            <p:nvPr/>
          </p:nvSpPr>
          <p:spPr>
            <a:xfrm>
              <a:off x="370086" y="2205320"/>
              <a:ext cx="3456432" cy="14247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rgbClr val="292929"/>
                  </a:solidFill>
                  <a:latin typeface="Abadi" panose="020B0604020104020204" pitchFamily="34" charset="0"/>
                </a:rPr>
                <a:t>Scatter plots were produced to visualize the relationships between:</a:t>
              </a:r>
            </a:p>
            <a:p>
              <a:pPr lvl="1"/>
              <a:r>
                <a:rPr lang="en-US" sz="1400" dirty="0">
                  <a:solidFill>
                    <a:srgbClr val="292929"/>
                  </a:solidFill>
                  <a:latin typeface="Abadi" panose="020B0604020104020204" pitchFamily="34" charset="0"/>
                </a:rPr>
                <a:t>Flight Number and Launch Site </a:t>
              </a:r>
            </a:p>
            <a:p>
              <a:pPr lvl="1"/>
              <a:r>
                <a:rPr lang="en-US" sz="1400" dirty="0">
                  <a:solidFill>
                    <a:srgbClr val="292929"/>
                  </a:solidFill>
                  <a:latin typeface="Abadi" panose="020B0604020104020204" pitchFamily="34" charset="0"/>
                </a:rPr>
                <a:t>Payload and Launch Site </a:t>
              </a:r>
            </a:p>
            <a:p>
              <a:pPr lvl="1"/>
              <a:r>
                <a:rPr lang="en-US" sz="1400" dirty="0">
                  <a:solidFill>
                    <a:srgbClr val="292929"/>
                  </a:solidFill>
                  <a:latin typeface="Abadi" panose="020B0604020104020204" pitchFamily="34" charset="0"/>
                </a:rPr>
                <a:t>Orbit Type and Flight Number </a:t>
              </a:r>
            </a:p>
            <a:p>
              <a:pPr lvl="1"/>
              <a:r>
                <a:rPr lang="en-US" sz="1400" dirty="0">
                  <a:solidFill>
                    <a:srgbClr val="292929"/>
                  </a:solidFill>
                  <a:latin typeface="Abadi" panose="020B0604020104020204" pitchFamily="34" charset="0"/>
                </a:rPr>
                <a:t>Payload and Orbit Type 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C5379AD-B1A9-3D91-64FA-0839CF19F28F}"/>
                </a:ext>
              </a:extLst>
            </p:cNvPr>
            <p:cNvSpPr txBox="1"/>
            <p:nvPr/>
          </p:nvSpPr>
          <p:spPr>
            <a:xfrm>
              <a:off x="370086" y="5355213"/>
              <a:ext cx="345643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292929"/>
                  </a:solidFill>
                  <a:latin typeface="Abadi" panose="020B0604020104020204" pitchFamily="34" charset="0"/>
                </a:rPr>
                <a:t>Scatter plots are useful to observe relationships, or correlations, between two numeric variables.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404E5D3-F3C7-5884-C688-2E70C2F815A8}"/>
              </a:ext>
            </a:extLst>
          </p:cNvPr>
          <p:cNvGrpSpPr/>
          <p:nvPr/>
        </p:nvGrpSpPr>
        <p:grpSpPr>
          <a:xfrm>
            <a:off x="4366827" y="1327150"/>
            <a:ext cx="3456433" cy="4982170"/>
            <a:chOff x="4346791" y="1327150"/>
            <a:chExt cx="3456433" cy="4982170"/>
          </a:xfrm>
        </p:grpSpPr>
        <p:sp>
          <p:nvSpPr>
            <p:cNvPr id="60" name="Text Placeholder 6">
              <a:extLst>
                <a:ext uri="{FF2B5EF4-FFF2-40B4-BE49-F238E27FC236}">
                  <a16:creationId xmlns:a16="http://schemas.microsoft.com/office/drawing/2014/main" id="{D0C9DA6B-5654-4FC6-8AA2-C7D9F3553170}"/>
                </a:ext>
              </a:extLst>
            </p:cNvPr>
            <p:cNvSpPr txBox="1">
              <a:spLocks/>
            </p:cNvSpPr>
            <p:nvPr/>
          </p:nvSpPr>
          <p:spPr>
            <a:xfrm>
              <a:off x="4346791" y="1327150"/>
              <a:ext cx="3456432" cy="837826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2400" dirty="0">
                  <a:solidFill>
                    <a:srgbClr val="0B49CB"/>
                  </a:solidFill>
                  <a:latin typeface="Abadi" panose="020B0604020104020204" pitchFamily="34" charset="0"/>
                </a:rPr>
                <a:t>BAR PLOTS</a:t>
              </a:r>
            </a:p>
          </p:txBody>
        </p:sp>
        <p:sp>
          <p:nvSpPr>
            <p:cNvPr id="61" name="Text Placeholder 5">
              <a:extLst>
                <a:ext uri="{FF2B5EF4-FFF2-40B4-BE49-F238E27FC236}">
                  <a16:creationId xmlns:a16="http://schemas.microsoft.com/office/drawing/2014/main" id="{004294AB-9BD0-BF5A-A1CE-262CAD3D61F8}"/>
                </a:ext>
              </a:extLst>
            </p:cNvPr>
            <p:cNvSpPr txBox="1">
              <a:spLocks/>
            </p:cNvSpPr>
            <p:nvPr/>
          </p:nvSpPr>
          <p:spPr>
            <a:xfrm>
              <a:off x="4346791" y="2205319"/>
              <a:ext cx="3456432" cy="88491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solidFill>
                    <a:srgbClr val="292929"/>
                  </a:solidFill>
                  <a:latin typeface="Abadi" panose="020B0604020104020204" pitchFamily="34" charset="0"/>
                </a:rPr>
                <a:t>A bar plot was produced to visualize the relationship between:</a:t>
              </a:r>
            </a:p>
            <a:p>
              <a:pPr lvl="1"/>
              <a:r>
                <a:rPr lang="en-GB" sz="1400" dirty="0">
                  <a:solidFill>
                    <a:srgbClr val="292929"/>
                  </a:solidFill>
                  <a:latin typeface="Abadi" panose="020B0604020104020204" pitchFamily="34" charset="0"/>
                </a:rPr>
                <a:t>Success Rate and Orbit Type </a:t>
              </a:r>
            </a:p>
            <a:p>
              <a:endParaRPr lang="en-GB" sz="1400" dirty="0">
                <a:solidFill>
                  <a:srgbClr val="292929"/>
                </a:solidFill>
                <a:latin typeface="Abadi" panose="020B0604020104020204" pitchFamily="34" charset="0"/>
              </a:endParaRPr>
            </a:p>
            <a:p>
              <a:endParaRPr lang="en-GB" sz="1400" dirty="0">
                <a:solidFill>
                  <a:srgbClr val="292929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17BB3D-F18A-2E77-802F-B64F9F934AF3}"/>
                </a:ext>
              </a:extLst>
            </p:cNvPr>
            <p:cNvSpPr txBox="1"/>
            <p:nvPr/>
          </p:nvSpPr>
          <p:spPr>
            <a:xfrm>
              <a:off x="4346791" y="5355213"/>
              <a:ext cx="345643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rgbClr val="292929"/>
                  </a:solidFill>
                  <a:latin typeface="Abadi" panose="020B0604020104020204" pitchFamily="34" charset="0"/>
                </a:rPr>
                <a:t>Bar plots are used to compare a numerical value to a categorical variable. Horizontal or vertical bar charts can be used, depending on the size of the data.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9C0AFB1-3A9B-7314-4003-E5C8ED96D49D}"/>
              </a:ext>
            </a:extLst>
          </p:cNvPr>
          <p:cNvGrpSpPr/>
          <p:nvPr/>
        </p:nvGrpSpPr>
        <p:grpSpPr>
          <a:xfrm>
            <a:off x="8363568" y="1327150"/>
            <a:ext cx="3458635" cy="4766727"/>
            <a:chOff x="8363568" y="1327150"/>
            <a:chExt cx="3458635" cy="4766727"/>
          </a:xfrm>
        </p:grpSpPr>
        <p:sp>
          <p:nvSpPr>
            <p:cNvPr id="62" name="Text Placeholder 8">
              <a:extLst>
                <a:ext uri="{FF2B5EF4-FFF2-40B4-BE49-F238E27FC236}">
                  <a16:creationId xmlns:a16="http://schemas.microsoft.com/office/drawing/2014/main" id="{8532E607-10CE-4558-6937-AF83E2D8802F}"/>
                </a:ext>
              </a:extLst>
            </p:cNvPr>
            <p:cNvSpPr txBox="1">
              <a:spLocks/>
            </p:cNvSpPr>
            <p:nvPr/>
          </p:nvSpPr>
          <p:spPr>
            <a:xfrm>
              <a:off x="8364669" y="1327150"/>
              <a:ext cx="3456432" cy="837826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2400" dirty="0">
                  <a:solidFill>
                    <a:srgbClr val="0B49CB"/>
                  </a:solidFill>
                  <a:latin typeface="Abadi" panose="020B0604020104020204" pitchFamily="34" charset="0"/>
                </a:rPr>
                <a:t>LINE PLOTS</a:t>
              </a:r>
            </a:p>
          </p:txBody>
        </p:sp>
        <p:sp>
          <p:nvSpPr>
            <p:cNvPr id="63" name="Text Placeholder 7">
              <a:extLst>
                <a:ext uri="{FF2B5EF4-FFF2-40B4-BE49-F238E27FC236}">
                  <a16:creationId xmlns:a16="http://schemas.microsoft.com/office/drawing/2014/main" id="{2EFC3D80-6939-EB82-1697-8E8248F9737A}"/>
                </a:ext>
              </a:extLst>
            </p:cNvPr>
            <p:cNvSpPr txBox="1">
              <a:spLocks/>
            </p:cNvSpPr>
            <p:nvPr/>
          </p:nvSpPr>
          <p:spPr>
            <a:xfrm>
              <a:off x="8364669" y="2205319"/>
              <a:ext cx="3456432" cy="134412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solidFill>
                    <a:srgbClr val="292929"/>
                  </a:solidFill>
                  <a:latin typeface="Abadi" panose="020B0604020104020204" pitchFamily="34" charset="0"/>
                </a:rPr>
                <a:t>Line plots were produced to visualize the relationships between:</a:t>
              </a:r>
            </a:p>
            <a:p>
              <a:pPr lvl="1"/>
              <a:r>
                <a:rPr lang="en-GB" sz="1400" dirty="0">
                  <a:solidFill>
                    <a:srgbClr val="292929"/>
                  </a:solidFill>
                  <a:latin typeface="Abadi" panose="020B0604020104020204" pitchFamily="34" charset="0"/>
                </a:rPr>
                <a:t>Success Rate and Year (i.e. the launch success yearly trend) 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C24CAF7-EFD2-8574-FF79-66E58BE0D345}"/>
                </a:ext>
              </a:extLst>
            </p:cNvPr>
            <p:cNvSpPr txBox="1"/>
            <p:nvPr/>
          </p:nvSpPr>
          <p:spPr>
            <a:xfrm>
              <a:off x="8363568" y="5355213"/>
              <a:ext cx="345863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rgbClr val="292929"/>
                  </a:solidFill>
                  <a:latin typeface="Abadi" panose="020B0604020104020204" pitchFamily="34" charset="0"/>
                </a:rPr>
                <a:t>Line plots contain numerical values on both axes and are generally used to show the change of a variable over time.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EE39B347-4EB7-F000-B7A3-B9A52840F5AA}"/>
              </a:ext>
            </a:extLst>
          </p:cNvPr>
          <p:cNvSpPr txBox="1"/>
          <p:nvPr/>
        </p:nvSpPr>
        <p:spPr>
          <a:xfrm>
            <a:off x="101417" y="6427211"/>
            <a:ext cx="1337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GitHub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1068796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GB" sz="1800" dirty="0">
                <a:solidFill>
                  <a:srgbClr val="0B49CB"/>
                </a:solidFill>
                <a:latin typeface="Abadi" panose="020B0604020104020204" pitchFamily="34" charset="0"/>
              </a:rPr>
              <a:t>To gather some information about the dataset, some SQL queries were performed. </a:t>
            </a:r>
            <a:endParaRPr lang="en-GB" sz="1800" dirty="0">
              <a:latin typeface="Abadi" panose="020B0604020104020204" pitchFamily="34" charset="0"/>
            </a:endParaRPr>
          </a:p>
          <a:p>
            <a:r>
              <a:rPr lang="en-GB" sz="1800" dirty="0">
                <a:latin typeface="Abadi" panose="020B0604020104020204" pitchFamily="34" charset="0"/>
              </a:rPr>
              <a:t>The SQL queries performed on the data set were used to: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Display the names of the unique launch sites in the space mission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Display 5 records where launch sites begin with the string ‘CCA’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Display the average payload mass carried by booster version F9 v1.1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List the date when the first successful landing outcome on a ground pad was achieved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List the names of the boosters which had success on a drone ship and a payload mass between 4000 and 6000 kg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List the total number of successful and failed mission outcomes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List the names of the booster versions which have carried the maximum payload mass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List the failed landing outcomes on drone ships, their booster versions, and launch site names for 2015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</a:t>
            </a:r>
          </a:p>
          <a:p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C3736-6CB0-2C55-6278-3B4827AE1B8B}"/>
              </a:ext>
            </a:extLst>
          </p:cNvPr>
          <p:cNvSpPr txBox="1"/>
          <p:nvPr/>
        </p:nvSpPr>
        <p:spPr>
          <a:xfrm>
            <a:off x="101417" y="6427211"/>
            <a:ext cx="1337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GitHub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03680"/>
            <a:ext cx="10515600" cy="47227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In order to display the launch data on an interactive map, the following steps were taken:</a:t>
            </a:r>
            <a:endParaRPr lang="en-GB" sz="1600" dirty="0">
              <a:latin typeface="Abadi" panose="020B06040201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latin typeface="Abadi" panose="020B0604020104020204" pitchFamily="34" charset="0"/>
              </a:rPr>
              <a:t>Mark all launch sites on a map</a:t>
            </a:r>
          </a:p>
          <a:p>
            <a:pPr marL="647700" lvl="2" indent="-285750"/>
            <a:r>
              <a:rPr lang="en-GB" sz="1200" dirty="0">
                <a:latin typeface="Abadi" panose="020B0604020104020204" pitchFamily="34" charset="0"/>
              </a:rPr>
              <a:t>Initialise the map using a Folium </a:t>
            </a:r>
            <a:r>
              <a:rPr lang="en-GB" sz="1200" dirty="0">
                <a:solidFill>
                  <a:srgbClr val="0B49CB"/>
                </a:solidFill>
                <a:latin typeface="Abadi" panose="020B0604020104020204" pitchFamily="34" charset="0"/>
              </a:rPr>
              <a:t>Map</a:t>
            </a:r>
            <a:r>
              <a:rPr lang="en-GB" sz="1200" dirty="0">
                <a:latin typeface="Abadi" panose="020B0604020104020204" pitchFamily="34" charset="0"/>
              </a:rPr>
              <a:t> object</a:t>
            </a:r>
          </a:p>
          <a:p>
            <a:pPr marL="647700" lvl="2" indent="-285750"/>
            <a:r>
              <a:rPr lang="en-GB" sz="1200" dirty="0">
                <a:latin typeface="Abadi" panose="020B0604020104020204" pitchFamily="34" charset="0"/>
              </a:rPr>
              <a:t>Add a </a:t>
            </a:r>
            <a:r>
              <a:rPr lang="en-GB" sz="1200" dirty="0" err="1">
                <a:solidFill>
                  <a:srgbClr val="0B49CB"/>
                </a:solidFill>
                <a:latin typeface="Abadi" panose="020B0604020104020204" pitchFamily="34" charset="0"/>
              </a:rPr>
              <a:t>folium.Circle</a:t>
            </a:r>
            <a:r>
              <a:rPr lang="en-GB" sz="1200" dirty="0">
                <a:solidFill>
                  <a:srgbClr val="0B49CB"/>
                </a:solidFill>
                <a:latin typeface="Abadi" panose="020B0604020104020204" pitchFamily="34" charset="0"/>
              </a:rPr>
              <a:t> </a:t>
            </a:r>
            <a:r>
              <a:rPr lang="en-GB" sz="1200" dirty="0">
                <a:latin typeface="Abadi" panose="020B0604020104020204" pitchFamily="34" charset="0"/>
              </a:rPr>
              <a:t>and </a:t>
            </a:r>
            <a:r>
              <a:rPr lang="en-GB" sz="1200" dirty="0" err="1">
                <a:solidFill>
                  <a:srgbClr val="0B49CB"/>
                </a:solidFill>
                <a:latin typeface="Abadi" panose="020B0604020104020204" pitchFamily="34" charset="0"/>
              </a:rPr>
              <a:t>folium.Marker</a:t>
            </a:r>
            <a:r>
              <a:rPr lang="en-GB" sz="1200" dirty="0">
                <a:solidFill>
                  <a:srgbClr val="0B49CB"/>
                </a:solidFill>
                <a:latin typeface="Abadi" panose="020B0604020104020204" pitchFamily="34" charset="0"/>
              </a:rPr>
              <a:t> </a:t>
            </a:r>
            <a:r>
              <a:rPr lang="en-GB" sz="1200" dirty="0">
                <a:latin typeface="Abadi" panose="020B0604020104020204" pitchFamily="34" charset="0"/>
              </a:rPr>
              <a:t>on the launch map for each launch site</a:t>
            </a:r>
          </a:p>
          <a:p>
            <a:pPr marL="647700" lvl="2" indent="-285750"/>
            <a:endParaRPr lang="en-GB" sz="1200" dirty="0">
              <a:latin typeface="Abadi" panose="020B06040201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latin typeface="Abadi" panose="020B0604020104020204" pitchFamily="34" charset="0"/>
              </a:rPr>
              <a:t>Mark the success/failed launches for each site on a map</a:t>
            </a:r>
          </a:p>
          <a:p>
            <a:pPr marL="647700" lvl="2" indent="-285750"/>
            <a:r>
              <a:rPr lang="en-US" sz="1200" dirty="0">
                <a:latin typeface="Abadi" panose="020B0604020104020204" pitchFamily="34" charset="0"/>
              </a:rPr>
              <a:t>It makes sense to group launches together because they all have the same coordinates. </a:t>
            </a:r>
          </a:p>
          <a:p>
            <a:pPr marL="647700" lvl="2" indent="-285750"/>
            <a:r>
              <a:rPr lang="en-US" sz="1200" dirty="0">
                <a:latin typeface="Abadi" panose="020B0604020104020204" pitchFamily="34" charset="0"/>
              </a:rPr>
              <a:t>Assign a marker color of green for successful (class = 1) and red for unsuccessful (class = 0) before clustering them.</a:t>
            </a:r>
          </a:p>
          <a:p>
            <a:pPr marL="647700" lvl="2" indent="-285750"/>
            <a:r>
              <a:rPr lang="en-US" sz="1200" dirty="0">
                <a:latin typeface="Abadi" panose="020B0604020104020204" pitchFamily="34" charset="0"/>
              </a:rPr>
              <a:t>Add </a:t>
            </a:r>
            <a:r>
              <a:rPr lang="en-GB" sz="1200" dirty="0">
                <a:latin typeface="Abadi" panose="020B0604020104020204" pitchFamily="34" charset="0"/>
              </a:rPr>
              <a:t>a </a:t>
            </a:r>
            <a:r>
              <a:rPr lang="en-GB" sz="1200" dirty="0" err="1">
                <a:solidFill>
                  <a:srgbClr val="0B49CB"/>
                </a:solidFill>
                <a:latin typeface="Abadi" panose="020B0604020104020204" pitchFamily="34" charset="0"/>
              </a:rPr>
              <a:t>folium.Marker</a:t>
            </a:r>
            <a:r>
              <a:rPr lang="en-GB" sz="1200" dirty="0">
                <a:solidFill>
                  <a:srgbClr val="0B49CB"/>
                </a:solidFill>
                <a:latin typeface="Abadi" panose="020B0604020104020204" pitchFamily="34" charset="0"/>
              </a:rPr>
              <a:t> </a:t>
            </a:r>
            <a:r>
              <a:rPr lang="en-GB" sz="1200" dirty="0">
                <a:latin typeface="Abadi" panose="020B0604020104020204" pitchFamily="34" charset="0"/>
              </a:rPr>
              <a:t>to the </a:t>
            </a:r>
            <a:r>
              <a:rPr lang="en-GB" sz="1200" dirty="0" err="1">
                <a:solidFill>
                  <a:srgbClr val="0B49CB"/>
                </a:solidFill>
                <a:latin typeface="Abadi" panose="020B0604020104020204" pitchFamily="34" charset="0"/>
              </a:rPr>
              <a:t>MarkerCluster</a:t>
            </a:r>
            <a:r>
              <a:rPr lang="en-GB" sz="1200" dirty="0">
                <a:solidFill>
                  <a:srgbClr val="0B49CB"/>
                </a:solidFill>
                <a:latin typeface="Abadi" panose="020B0604020104020204" pitchFamily="34" charset="0"/>
              </a:rPr>
              <a:t>() </a:t>
            </a:r>
            <a:r>
              <a:rPr lang="en-GB" sz="1200" dirty="0">
                <a:latin typeface="Abadi" panose="020B0604020104020204" pitchFamily="34" charset="0"/>
              </a:rPr>
              <a:t>object for</a:t>
            </a:r>
            <a:r>
              <a:rPr lang="en-US" sz="1200" dirty="0">
                <a:latin typeface="Abadi" panose="020B0604020104020204" pitchFamily="34" charset="0"/>
              </a:rPr>
              <a:t> each launch in order to group the launches into clusters</a:t>
            </a:r>
          </a:p>
          <a:p>
            <a:pPr marL="647700" lvl="2" indent="-285750"/>
            <a:r>
              <a:rPr lang="en-US" sz="1200" dirty="0">
                <a:latin typeface="Abadi" panose="020B0604020104020204" pitchFamily="34" charset="0"/>
              </a:rPr>
              <a:t>Create an icon as a text label and set the </a:t>
            </a:r>
            <a:r>
              <a:rPr lang="en-US" sz="1200" dirty="0" err="1">
                <a:solidFill>
                  <a:srgbClr val="0B49CB"/>
                </a:solidFill>
                <a:latin typeface="Abadi" panose="020B0604020104020204" pitchFamily="34" charset="0"/>
              </a:rPr>
              <a:t>icon_color</a:t>
            </a:r>
            <a:r>
              <a:rPr lang="en-US" sz="1200" dirty="0">
                <a:solidFill>
                  <a:srgbClr val="0B49CB"/>
                </a:solidFill>
                <a:latin typeface="Abadi" panose="020B0604020104020204" pitchFamily="34" charset="0"/>
              </a:rPr>
              <a:t> </a:t>
            </a:r>
            <a:r>
              <a:rPr lang="en-US" sz="1200" dirty="0">
                <a:latin typeface="Abadi" panose="020B0604020104020204" pitchFamily="34" charset="0"/>
              </a:rPr>
              <a:t>to the previously chosen </a:t>
            </a:r>
            <a:r>
              <a:rPr lang="en-US" sz="1200" dirty="0" err="1">
                <a:solidFill>
                  <a:srgbClr val="0B49CB"/>
                </a:solidFill>
                <a:latin typeface="Abadi" panose="020B0604020104020204" pitchFamily="34" charset="0"/>
              </a:rPr>
              <a:t>marker_color</a:t>
            </a:r>
            <a:r>
              <a:rPr lang="en-US" sz="1200" dirty="0">
                <a:latin typeface="Abadi" panose="020B0604020104020204" pitchFamily="34" charset="0"/>
              </a:rPr>
              <a:t>.</a:t>
            </a:r>
            <a:endParaRPr lang="en-GB" sz="1200" dirty="0">
              <a:latin typeface="Abadi" panose="020B0604020104020204" pitchFamily="34" charset="0"/>
            </a:endParaRPr>
          </a:p>
          <a:p>
            <a:pPr lvl="2" indent="0">
              <a:buNone/>
            </a:pPr>
            <a:endParaRPr lang="en-GB" sz="1200" dirty="0">
              <a:latin typeface="Abadi" panose="020B06040201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latin typeface="Abadi" panose="020B0604020104020204" pitchFamily="34" charset="0"/>
              </a:rPr>
              <a:t>Calculate the distances between a launch site to its proximities</a:t>
            </a:r>
          </a:p>
          <a:p>
            <a:pPr marL="647700" lvl="2" indent="-285750"/>
            <a:r>
              <a:rPr lang="en-GB" sz="1200" dirty="0">
                <a:latin typeface="Abadi" panose="020B0604020104020204" pitchFamily="34" charset="0"/>
              </a:rPr>
              <a:t>The </a:t>
            </a:r>
            <a:r>
              <a:rPr lang="en-GB" sz="1200" dirty="0">
                <a:solidFill>
                  <a:srgbClr val="0B49CB"/>
                </a:solidFill>
                <a:latin typeface="Abadi" panose="020B0604020104020204" pitchFamily="34" charset="0"/>
              </a:rPr>
              <a:t>Lat</a:t>
            </a:r>
            <a:r>
              <a:rPr lang="en-GB" sz="1200" dirty="0">
                <a:latin typeface="Abadi" panose="020B0604020104020204" pitchFamily="34" charset="0"/>
              </a:rPr>
              <a:t> and </a:t>
            </a:r>
            <a:r>
              <a:rPr lang="en-GB" sz="1200" dirty="0">
                <a:solidFill>
                  <a:srgbClr val="0B49CB"/>
                </a:solidFill>
                <a:latin typeface="Abadi" panose="020B0604020104020204" pitchFamily="34" charset="0"/>
              </a:rPr>
              <a:t>Long</a:t>
            </a:r>
            <a:r>
              <a:rPr lang="en-GB" sz="1200" dirty="0">
                <a:latin typeface="Abadi" panose="020B0604020104020204" pitchFamily="34" charset="0"/>
              </a:rPr>
              <a:t> </a:t>
            </a:r>
            <a:r>
              <a:rPr lang="en-US" sz="1200" dirty="0">
                <a:latin typeface="Abadi" panose="020B0604020104020204" pitchFamily="34" charset="0"/>
              </a:rPr>
              <a:t>can be used to calculate the distances between places in order to investigate the proximity of launch sites.</a:t>
            </a:r>
            <a:endParaRPr lang="en-GB" sz="1200" dirty="0">
              <a:latin typeface="Abadi" panose="020B0604020104020204" pitchFamily="34" charset="0"/>
            </a:endParaRPr>
          </a:p>
          <a:p>
            <a:pPr marL="647700" lvl="2" indent="-285750"/>
            <a:r>
              <a:rPr lang="en-GB" sz="1200" dirty="0">
                <a:latin typeface="Abadi" panose="020B0604020104020204" pitchFamily="34" charset="0"/>
              </a:rPr>
              <a:t>Create a </a:t>
            </a:r>
            <a:r>
              <a:rPr lang="en-GB" sz="1200" dirty="0" err="1">
                <a:solidFill>
                  <a:srgbClr val="0B49CB"/>
                </a:solidFill>
                <a:latin typeface="Abadi" panose="020B0604020104020204" pitchFamily="34" charset="0"/>
              </a:rPr>
              <a:t>folium.Marker</a:t>
            </a:r>
            <a:r>
              <a:rPr lang="en-GB" sz="1200" dirty="0">
                <a:solidFill>
                  <a:srgbClr val="0B49CB"/>
                </a:solidFill>
                <a:latin typeface="Abadi" panose="020B0604020104020204" pitchFamily="34" charset="0"/>
              </a:rPr>
              <a:t> </a:t>
            </a:r>
            <a:r>
              <a:rPr lang="en-GB" sz="1200" dirty="0">
                <a:latin typeface="Abadi" panose="020B0604020104020204" pitchFamily="34" charset="0"/>
              </a:rPr>
              <a:t>object to show the distance.</a:t>
            </a:r>
          </a:p>
          <a:p>
            <a:pPr marL="647700" lvl="2" indent="-285750"/>
            <a:r>
              <a:rPr lang="en-GB" sz="1200" dirty="0">
                <a:latin typeface="Abadi" panose="020B0604020104020204" pitchFamily="34" charset="0"/>
              </a:rPr>
              <a:t>Draw a </a:t>
            </a:r>
            <a:r>
              <a:rPr lang="en-GB" sz="1200" dirty="0" err="1">
                <a:solidFill>
                  <a:srgbClr val="0B49CB"/>
                </a:solidFill>
                <a:latin typeface="Abadi" panose="020B0604020104020204" pitchFamily="34" charset="0"/>
              </a:rPr>
              <a:t>folium.PolyLine</a:t>
            </a:r>
            <a:r>
              <a:rPr lang="en-GB" sz="1200" dirty="0">
                <a:solidFill>
                  <a:srgbClr val="0B49CB"/>
                </a:solidFill>
                <a:latin typeface="Abadi" panose="020B0604020104020204" pitchFamily="34" charset="0"/>
              </a:rPr>
              <a:t> </a:t>
            </a:r>
            <a:r>
              <a:rPr lang="en-GB" sz="1200" dirty="0">
                <a:latin typeface="Abadi" panose="020B0604020104020204" pitchFamily="34" charset="0"/>
              </a:rPr>
              <a:t>in order to display the distance line between two points and add this to the map.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661076-5FDE-FA1E-4548-D913E6AC74D4}"/>
              </a:ext>
            </a:extLst>
          </p:cNvPr>
          <p:cNvSpPr txBox="1"/>
          <p:nvPr/>
        </p:nvSpPr>
        <p:spPr>
          <a:xfrm>
            <a:off x="101417" y="6427211"/>
            <a:ext cx="1337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GitHub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37238D5-4432-2954-0F6D-85545B6529E8}"/>
              </a:ext>
            </a:extLst>
          </p:cNvPr>
          <p:cNvSpPr txBox="1">
            <a:spLocks/>
          </p:cNvSpPr>
          <p:nvPr/>
        </p:nvSpPr>
        <p:spPr>
          <a:xfrm>
            <a:off x="838200" y="1503680"/>
            <a:ext cx="10515600" cy="47227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To create an interactive data visualization, the following plots were added to a </a:t>
            </a:r>
            <a:r>
              <a:rPr lang="en-US" sz="1800" dirty="0" err="1">
                <a:solidFill>
                  <a:srgbClr val="0B49CB"/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 Dash dashboard:</a:t>
            </a:r>
            <a:endParaRPr lang="en-GB" sz="1600" dirty="0">
              <a:latin typeface="Abadi" panose="020B06040201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Abadi" panose="020B0604020104020204" pitchFamily="34" charset="0"/>
              </a:rPr>
              <a:t>The total successful launches per site – Pie Chart</a:t>
            </a:r>
            <a:endParaRPr lang="en-GB" sz="1800" dirty="0">
              <a:latin typeface="Abadi" panose="020B0604020104020204" pitchFamily="34" charset="0"/>
            </a:endParaRPr>
          </a:p>
          <a:p>
            <a:pPr marL="647700" lvl="2" indent="-285750"/>
            <a:r>
              <a:rPr lang="en-GB" sz="1600" dirty="0">
                <a:latin typeface="Abadi" panose="020B0604020104020204" pitchFamily="34" charset="0"/>
              </a:rPr>
              <a:t>Create a pie chart using </a:t>
            </a:r>
            <a:r>
              <a:rPr lang="en-GB" sz="1600" dirty="0" err="1">
                <a:solidFill>
                  <a:srgbClr val="0B49CB"/>
                </a:solidFill>
                <a:latin typeface="Abadi" panose="020B0604020104020204" pitchFamily="34" charset="0"/>
              </a:rPr>
              <a:t>px.pie</a:t>
            </a:r>
            <a:r>
              <a:rPr lang="en-GB" sz="1600" dirty="0">
                <a:solidFill>
                  <a:srgbClr val="0B49CB"/>
                </a:solidFill>
                <a:latin typeface="Abadi" panose="020B0604020104020204" pitchFamily="34" charset="0"/>
              </a:rPr>
              <a:t>()</a:t>
            </a:r>
          </a:p>
          <a:p>
            <a:pPr marL="647700" lvl="2" indent="-285750"/>
            <a:r>
              <a:rPr lang="en-US" sz="1600" dirty="0">
                <a:latin typeface="Abadi" panose="020B0604020104020204" pitchFamily="34" charset="0"/>
              </a:rPr>
              <a:t>This makes it easy to determine which sites have the most successful launches.</a:t>
            </a:r>
          </a:p>
          <a:p>
            <a:pPr marL="647700" lvl="2" indent="-285750"/>
            <a:r>
              <a:rPr lang="en-US" sz="1600" dirty="0">
                <a:latin typeface="Abadi" panose="020B0604020104020204" pitchFamily="34" charset="0"/>
              </a:rPr>
              <a:t>In order to view the success/failure ratio for a certain site, the chart could also be filtered (using a </a:t>
            </a:r>
            <a:r>
              <a:rPr lang="en-US" sz="1600" dirty="0" err="1">
                <a:solidFill>
                  <a:srgbClr val="0B49CB"/>
                </a:solidFill>
                <a:latin typeface="Abadi" panose="020B0604020104020204" pitchFamily="34" charset="0"/>
              </a:rPr>
              <a:t>dcc.Dropdown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()</a:t>
            </a:r>
            <a:r>
              <a:rPr lang="en-US" sz="1600" dirty="0">
                <a:latin typeface="Abadi" panose="020B0604020104020204" pitchFamily="34" charset="0"/>
              </a:rPr>
              <a:t> object).</a:t>
            </a:r>
          </a:p>
          <a:p>
            <a:pPr marL="647700" lvl="2" indent="-285750"/>
            <a:endParaRPr lang="en-GB" sz="1400" dirty="0">
              <a:latin typeface="Abadi" panose="020B06040201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Abadi" panose="020B0604020104020204" pitchFamily="34" charset="0"/>
              </a:rPr>
              <a:t>Correlation between outcome (success or not) and payload mass (kg) – Scatter Plot</a:t>
            </a:r>
            <a:endParaRPr lang="en-GB" sz="1800" dirty="0">
              <a:latin typeface="Abadi" panose="020B0604020104020204" pitchFamily="34" charset="0"/>
            </a:endParaRPr>
          </a:p>
          <a:p>
            <a:pPr marL="647700" lvl="2" indent="-285750"/>
            <a:r>
              <a:rPr lang="en-GB" sz="1600" dirty="0">
                <a:latin typeface="Abadi" panose="020B0604020104020204" pitchFamily="34" charset="0"/>
              </a:rPr>
              <a:t>Create a pie chart using </a:t>
            </a:r>
            <a:r>
              <a:rPr lang="en-GB" sz="1600" dirty="0" err="1">
                <a:solidFill>
                  <a:srgbClr val="0B49CB"/>
                </a:solidFill>
                <a:latin typeface="Abadi" panose="020B0604020104020204" pitchFamily="34" charset="0"/>
              </a:rPr>
              <a:t>px.scatter</a:t>
            </a:r>
            <a:r>
              <a:rPr lang="en-GB" sz="1600" dirty="0">
                <a:solidFill>
                  <a:srgbClr val="0B49CB"/>
                </a:solidFill>
                <a:latin typeface="Abadi" panose="020B0604020104020204" pitchFamily="34" charset="0"/>
              </a:rPr>
              <a:t>()</a:t>
            </a:r>
            <a:r>
              <a:rPr lang="en-US" sz="1600" dirty="0">
                <a:latin typeface="Abadi" panose="020B0604020104020204" pitchFamily="34" charset="0"/>
              </a:rPr>
              <a:t> </a:t>
            </a:r>
          </a:p>
          <a:p>
            <a:pPr marL="647700" lvl="2" indent="-285750"/>
            <a:r>
              <a:rPr lang="en-US" sz="1600" dirty="0">
                <a:latin typeface="Abadi" panose="020B0604020104020204" pitchFamily="34" charset="0"/>
              </a:rPr>
              <a:t>A </a:t>
            </a:r>
            <a:r>
              <a:rPr lang="en-US" sz="1600" dirty="0" err="1">
                <a:solidFill>
                  <a:srgbClr val="0B49CB"/>
                </a:solidFill>
                <a:latin typeface="Abadi" panose="020B0604020104020204" pitchFamily="34" charset="0"/>
              </a:rPr>
              <a:t>RangeSlider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()</a:t>
            </a:r>
            <a:r>
              <a:rPr lang="en-US" sz="1600" dirty="0">
                <a:latin typeface="Abadi" panose="020B0604020104020204" pitchFamily="34" charset="0"/>
              </a:rPr>
              <a:t> object was defined to filter with respect to range of payload masses.</a:t>
            </a:r>
          </a:p>
          <a:p>
            <a:pPr marL="647700" lvl="2" indent="-285750"/>
            <a:r>
              <a:rPr lang="en-US" sz="1600" dirty="0">
                <a:latin typeface="Abadi" panose="020B0604020104020204" pitchFamily="34" charset="0"/>
              </a:rPr>
              <a:t>It can also be filtered according to the booster version.</a:t>
            </a:r>
            <a:endParaRPr lang="en-GB" sz="1600" dirty="0">
              <a:latin typeface="Abadi" panose="020B0604020104020204" pitchFamily="34" charset="0"/>
            </a:endParaRPr>
          </a:p>
          <a:p>
            <a:pPr lvl="2" indent="0">
              <a:buFont typeface="Arial" panose="020B0604020202020204" pitchFamily="34" charset="0"/>
              <a:buNone/>
            </a:pPr>
            <a:endParaRPr lang="en-GB" sz="1200" dirty="0">
              <a:latin typeface="Abadi" panose="020B06040201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8E32E-8D60-8078-81DA-96E2CFF960FA}"/>
              </a:ext>
            </a:extLst>
          </p:cNvPr>
          <p:cNvSpPr txBox="1"/>
          <p:nvPr/>
        </p:nvSpPr>
        <p:spPr>
          <a:xfrm>
            <a:off x="101417" y="6427211"/>
            <a:ext cx="1337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GitHub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1BD0299-0A5D-EDB8-EC2A-7A6D17500B8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53853377"/>
              </p:ext>
            </p:extLst>
          </p:nvPr>
        </p:nvGraphicFramePr>
        <p:xfrm>
          <a:off x="770011" y="1452879"/>
          <a:ext cx="10687962" cy="4974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0212" y="63193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74066C-87BF-2CDF-C5C7-F23B34199C2C}"/>
              </a:ext>
            </a:extLst>
          </p:cNvPr>
          <p:cNvSpPr txBox="1"/>
          <p:nvPr/>
        </p:nvSpPr>
        <p:spPr>
          <a:xfrm>
            <a:off x="101417" y="6427211"/>
            <a:ext cx="1337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8"/>
              </a:rPr>
              <a:t>GitHub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452880"/>
            <a:ext cx="10497107" cy="23574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 shows that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at a launch site rises as the number of flights rises.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Launched from CCAFS SLC 40, the majority of the early flights (flight numbers 30) were mostly unsuccessful.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pattern, that early flights were less successful, is also demonstrated by the flights from VAFB SLC 4E.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launches from KSC LC 39A are more successful because no early flights were launched from there.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significantly more successful landings (Class = 1) above a flight number of about 30.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D8B90-9385-4EF4-15F3-8BB988418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18" y="3966902"/>
            <a:ext cx="10532161" cy="205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79F7AA-0758-26B3-1A32-73EC38E0E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58" y="3966902"/>
            <a:ext cx="10515600" cy="205543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0DD8441-B265-1F09-46B1-BF5EC0F10D88}"/>
              </a:ext>
            </a:extLst>
          </p:cNvPr>
          <p:cNvSpPr txBox="1">
            <a:spLocks/>
          </p:cNvSpPr>
          <p:nvPr/>
        </p:nvSpPr>
        <p:spPr>
          <a:xfrm>
            <a:off x="864972" y="1452880"/>
            <a:ext cx="10497107" cy="23574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Payload vs. Launch Site shows that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extremely few failure landings over a payload mass of about 7000 kg, but there is also much less data for these heavier launches.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a specific launch site, there is no obvious relationship between payload mass and success rate.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sites launched a range of payload masses, with the majority of CCAFS SLC 40's launches (apart from a few outliers) having somewhat lighter payloads.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35C5FA-304D-6DB6-8D30-7836551F3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18" y="3966902"/>
            <a:ext cx="10532161" cy="2058671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D61993-8F53-221B-43B2-4ED9497A5198}"/>
              </a:ext>
            </a:extLst>
          </p:cNvPr>
          <p:cNvSpPr txBox="1">
            <a:spLocks/>
          </p:cNvSpPr>
          <p:nvPr/>
        </p:nvSpPr>
        <p:spPr>
          <a:xfrm>
            <a:off x="864972" y="1452880"/>
            <a:ext cx="10497107" cy="235743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orbits have the highest (100%) success rate: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 (Earth-Sun First </a:t>
            </a:r>
            <a:r>
              <a:rPr lang="en-US" sz="1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Lagrangian</a:t>
            </a: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Point)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 (Geostationary Orbit)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 (High Earth Orbit)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(Sun-synchronous Orbit)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(Heliocentric Orbit) has 0%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283078-9254-9ED0-FB86-1C224BAC3E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9918" y="3966902"/>
            <a:ext cx="10532160" cy="20586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D1ECBC-6C09-89FE-0CD8-B82B9C5B7EA6}"/>
              </a:ext>
            </a:extLst>
          </p:cNvPr>
          <p:cNvSpPr txBox="1">
            <a:spLocks/>
          </p:cNvSpPr>
          <p:nvPr/>
        </p:nvSpPr>
        <p:spPr>
          <a:xfrm>
            <a:off x="864972" y="1452880"/>
            <a:ext cx="10497107" cy="23574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Orbit Type shows that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journey into each of the three orbits — GEO, HEO, and ES-L1 can account for their 100% success rates.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5 successful flights, SSO's 100% success rate is even more remarkable.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for GTO and Flight Number have little in common.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general, the success rate rises as Flight Number does. Extreme cases of this include LEO, where only a small percentage of flights (early launches) resulted in unsuccessful landings.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6DA61F-5A5F-F11E-BEE7-07652D95F9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9918" y="3966902"/>
            <a:ext cx="10532160" cy="205867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15F322-78AE-4545-3C26-3D0280314F9B}"/>
              </a:ext>
            </a:extLst>
          </p:cNvPr>
          <p:cNvSpPr txBox="1">
            <a:spLocks/>
          </p:cNvSpPr>
          <p:nvPr/>
        </p:nvSpPr>
        <p:spPr>
          <a:xfrm>
            <a:off x="864972" y="1452880"/>
            <a:ext cx="10497107" cy="25140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Payload vs. Orbit Type shows that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big payloads, the following orbital types perform better:</a:t>
            </a:r>
          </a:p>
          <a:p>
            <a:pPr marL="864000" lvl="2">
              <a:lnSpc>
                <a:spcPct val="110000"/>
              </a:lnSpc>
              <a:spcBef>
                <a:spcPts val="6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 (even though there are few data points)</a:t>
            </a:r>
          </a:p>
          <a:p>
            <a:pPr marL="864000" lvl="2">
              <a:lnSpc>
                <a:spcPct val="110000"/>
              </a:lnSpc>
              <a:spcBef>
                <a:spcPts val="6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</a:t>
            </a:r>
          </a:p>
          <a:p>
            <a:pPr marL="864000" lvl="2">
              <a:lnSpc>
                <a:spcPct val="110000"/>
              </a:lnSpc>
              <a:spcBef>
                <a:spcPts val="6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unknown for GTO what the link is between payload mass and success rate.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makes sense that heavier payloads are sent into VLEO (Very Low Earth Orbit).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E5D2D6-D96E-3CB7-B8C9-40122DED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9918" y="3966902"/>
            <a:ext cx="10532160" cy="205867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89FD0E-B17C-9277-7A8B-875BBA6154C8}"/>
              </a:ext>
            </a:extLst>
          </p:cNvPr>
          <p:cNvSpPr txBox="1">
            <a:spLocks/>
          </p:cNvSpPr>
          <p:nvPr/>
        </p:nvSpPr>
        <p:spPr>
          <a:xfrm>
            <a:off x="864972" y="1452880"/>
            <a:ext cx="10497107" cy="23574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According to the line graph of the annual average success rate, from 2010 to 2013, there were no successful landings (since the success rate was 0).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2013, despite slight declines in 2018 and 2020, the success rate typically rose.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2016, the likelihood of success was always higher than 50%.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59930-9F7C-1282-E558-027033B30C1C}"/>
              </a:ext>
            </a:extLst>
          </p:cNvPr>
          <p:cNvSpPr txBox="1"/>
          <p:nvPr/>
        </p:nvSpPr>
        <p:spPr>
          <a:xfrm>
            <a:off x="770010" y="5530632"/>
            <a:ext cx="10651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92929"/>
                </a:solidFill>
                <a:latin typeface="Abadi" panose="020B0604020104020204" pitchFamily="34" charset="0"/>
              </a:rPr>
              <a:t>The word </a:t>
            </a:r>
            <a:r>
              <a:rPr lang="en-GB" dirty="0">
                <a:solidFill>
                  <a:srgbClr val="0B49CB"/>
                </a:solidFill>
                <a:latin typeface="Abadi" panose="020B0604020104020204" pitchFamily="34" charset="0"/>
              </a:rPr>
              <a:t>UNIQUE</a:t>
            </a:r>
            <a:r>
              <a:rPr lang="en-GB" dirty="0">
                <a:solidFill>
                  <a:srgbClr val="292929"/>
                </a:solidFill>
                <a:latin typeface="Abadi" panose="020B0604020104020204" pitchFamily="34" charset="0"/>
              </a:rPr>
              <a:t> returns only unique values from the </a:t>
            </a:r>
            <a:r>
              <a:rPr lang="en-GB" dirty="0">
                <a:solidFill>
                  <a:srgbClr val="C00000"/>
                </a:solidFill>
                <a:latin typeface="Abadi" panose="020B0604020104020204" pitchFamily="34" charset="0"/>
              </a:rPr>
              <a:t>LAUNCH_SITE </a:t>
            </a:r>
            <a:r>
              <a:rPr lang="en-GB" dirty="0">
                <a:solidFill>
                  <a:srgbClr val="292929"/>
                </a:solidFill>
                <a:latin typeface="Abadi" panose="020B0604020104020204" pitchFamily="34" charset="0"/>
              </a:rPr>
              <a:t>column of the </a:t>
            </a:r>
            <a:r>
              <a:rPr lang="en-GB" dirty="0">
                <a:solidFill>
                  <a:srgbClr val="C00000"/>
                </a:solidFill>
                <a:latin typeface="Abadi" panose="020B0604020104020204" pitchFamily="34" charset="0"/>
              </a:rPr>
              <a:t>SPACEXTBL</a:t>
            </a:r>
            <a:r>
              <a:rPr lang="en-GB" dirty="0">
                <a:solidFill>
                  <a:srgbClr val="292929"/>
                </a:solidFill>
                <a:latin typeface="Abadi" panose="020B0604020104020204" pitchFamily="34" charset="0"/>
              </a:rPr>
              <a:t> table.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73CB55-5DA5-B14A-B79B-114926B46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735" y="2478092"/>
            <a:ext cx="6096528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1328"/>
            <a:ext cx="4177910" cy="47956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4A2CD-9E36-8458-EAD7-5296312F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59" y="1381328"/>
            <a:ext cx="5921423" cy="47491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49CB18-317A-1EE0-EA4F-4DBF8A4905BA}"/>
              </a:ext>
            </a:extLst>
          </p:cNvPr>
          <p:cNvSpPr txBox="1"/>
          <p:nvPr/>
        </p:nvSpPr>
        <p:spPr>
          <a:xfrm>
            <a:off x="902090" y="5029972"/>
            <a:ext cx="41779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B49CB"/>
                </a:solidFill>
                <a:latin typeface="Abadi" panose="020B0604020104020204" pitchFamily="34" charset="0"/>
              </a:rPr>
              <a:t>LIMIT 5</a:t>
            </a:r>
            <a:r>
              <a:rPr lang="en-GB" dirty="0">
                <a:solidFill>
                  <a:srgbClr val="292929"/>
                </a:solidFill>
                <a:latin typeface="Abadi" panose="020B0604020104020204" pitchFamily="34" charset="0"/>
              </a:rPr>
              <a:t> restricts the results to 5, </a:t>
            </a:r>
            <a:r>
              <a:rPr lang="en-GB" dirty="0">
                <a:solidFill>
                  <a:srgbClr val="0B49CB"/>
                </a:solidFill>
                <a:latin typeface="Abadi" panose="020B0604020104020204" pitchFamily="34" charset="0"/>
              </a:rPr>
              <a:t>LIKE</a:t>
            </a:r>
            <a:r>
              <a:rPr lang="en-GB" dirty="0">
                <a:solidFill>
                  <a:srgbClr val="292929"/>
                </a:solidFill>
                <a:latin typeface="Abadi" panose="020B0604020104020204" pitchFamily="34" charset="0"/>
              </a:rPr>
              <a:t> keyword with wildcard ‘</a:t>
            </a:r>
            <a:r>
              <a:rPr lang="en-GB" dirty="0">
                <a:solidFill>
                  <a:srgbClr val="00B050"/>
                </a:solidFill>
                <a:latin typeface="Abadi" panose="020B0604020104020204" pitchFamily="34" charset="0"/>
              </a:rPr>
              <a:t>CCA%</a:t>
            </a:r>
            <a:r>
              <a:rPr lang="en-GB" dirty="0">
                <a:solidFill>
                  <a:srgbClr val="292929"/>
                </a:solidFill>
                <a:latin typeface="Abadi" panose="020B0604020104020204" pitchFamily="34" charset="0"/>
              </a:rPr>
              <a:t>’ will find the results </a:t>
            </a:r>
            <a:r>
              <a:rPr lang="en-GB" dirty="0" err="1">
                <a:solidFill>
                  <a:srgbClr val="C00000"/>
                </a:solidFill>
                <a:latin typeface="Abadi" panose="020B0604020104020204" pitchFamily="34" charset="0"/>
              </a:rPr>
              <a:t>Launch_Site</a:t>
            </a:r>
            <a:r>
              <a:rPr lang="en-GB" dirty="0">
                <a:solidFill>
                  <a:srgbClr val="292929"/>
                </a:solidFill>
                <a:latin typeface="Abadi" panose="020B0604020104020204" pitchFamily="34" charset="0"/>
              </a:rPr>
              <a:t> starting with </a:t>
            </a:r>
            <a:r>
              <a:rPr lang="en-GB" dirty="0">
                <a:solidFill>
                  <a:srgbClr val="C00000"/>
                </a:solidFill>
                <a:latin typeface="Abadi" panose="020B0604020104020204" pitchFamily="34" charset="0"/>
              </a:rPr>
              <a:t>CCA</a:t>
            </a:r>
            <a:r>
              <a:rPr lang="en-GB" dirty="0">
                <a:solidFill>
                  <a:srgbClr val="292929"/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34160"/>
            <a:ext cx="9745589" cy="464280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9158AC-D9AA-8B24-20C2-CB9C2BCFD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78" y="2489042"/>
            <a:ext cx="6729043" cy="1828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5FC49D-4DC4-4F48-6CBF-46FFBD5F5777}"/>
              </a:ext>
            </a:extLst>
          </p:cNvPr>
          <p:cNvSpPr txBox="1"/>
          <p:nvPr/>
        </p:nvSpPr>
        <p:spPr>
          <a:xfrm>
            <a:off x="770010" y="5530632"/>
            <a:ext cx="10651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The </a:t>
            </a:r>
            <a:r>
              <a:rPr lang="en-US" dirty="0">
                <a:solidFill>
                  <a:srgbClr val="C00000"/>
                </a:solidFill>
                <a:latin typeface="Abadi" panose="020B0604020104020204" pitchFamily="34" charset="0"/>
              </a:rPr>
              <a:t>LAUNCH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 column is totaled using the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SUM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 keyword, and the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SUM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 keyword (and the corresponding condition) limits the results to boosters from NASA (CRS).</a:t>
            </a:r>
            <a:endParaRPr lang="en-GB" dirty="0">
              <a:solidFill>
                <a:srgbClr val="292929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69A3EC-43FB-DC37-3D0E-F10F8A2F5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909" y="2480228"/>
            <a:ext cx="6706181" cy="1897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2440AF-DA5C-A14A-D99E-B8F9B2E9E91F}"/>
              </a:ext>
            </a:extLst>
          </p:cNvPr>
          <p:cNvSpPr txBox="1"/>
          <p:nvPr/>
        </p:nvSpPr>
        <p:spPr>
          <a:xfrm>
            <a:off x="770010" y="5530632"/>
            <a:ext cx="10651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The </a:t>
            </a:r>
            <a:r>
              <a:rPr lang="en-US" dirty="0">
                <a:solidFill>
                  <a:srgbClr val="C00000"/>
                </a:solidFill>
                <a:latin typeface="Abadi" panose="020B0604020104020204" pitchFamily="34" charset="0"/>
              </a:rPr>
              <a:t>PAYLOAD_MASS__KG_ 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column is averaged using the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AVG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 keyword, and the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WHERE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 keyword (and the corresponding condition) limits the results to only the F9 v1.1 booster version.</a:t>
            </a:r>
            <a:endParaRPr lang="en-GB" dirty="0">
              <a:solidFill>
                <a:srgbClr val="292929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6B1FF-EC05-55F5-90B8-1FA07A080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427" y="2480228"/>
            <a:ext cx="7209145" cy="1897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BB51B4-61FC-CEE3-A150-57BF167B543D}"/>
              </a:ext>
            </a:extLst>
          </p:cNvPr>
          <p:cNvSpPr txBox="1"/>
          <p:nvPr/>
        </p:nvSpPr>
        <p:spPr>
          <a:xfrm>
            <a:off x="770011" y="5530632"/>
            <a:ext cx="100910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The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MIN 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keyword is used to determine the earliest date in the </a:t>
            </a:r>
            <a:r>
              <a:rPr lang="en-US" dirty="0">
                <a:solidFill>
                  <a:srgbClr val="C00000"/>
                </a:solidFill>
                <a:latin typeface="Abadi" panose="020B0604020104020204" pitchFamily="34" charset="0"/>
              </a:rPr>
              <a:t>DATE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 column, and the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WHERE 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keyword (together with its associated condition) narrows the search to only the successful landings at the ground pad.</a:t>
            </a:r>
            <a:endParaRPr lang="en-GB" dirty="0">
              <a:solidFill>
                <a:srgbClr val="292929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95120"/>
            <a:ext cx="9745589" cy="458184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B09324-D5B2-37B5-3B48-A5E6DC8CD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757318"/>
            <a:ext cx="10515600" cy="2271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96645A-298B-9B0C-FC67-A5F96C6EF176}"/>
              </a:ext>
            </a:extLst>
          </p:cNvPr>
          <p:cNvSpPr txBox="1"/>
          <p:nvPr/>
        </p:nvSpPr>
        <p:spPr>
          <a:xfrm>
            <a:off x="770011" y="5530632"/>
            <a:ext cx="102231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Because the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AND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 keyword is also used, the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WHERE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 keyword is used to narrow the search to only those results that meet both parameters. With the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BETWEEN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 keyword, you can pick from a range of 4000 &lt; x &lt; 6000 possible values.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08881"/>
            <a:ext cx="4017889" cy="441669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follows these steps: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E774911-2888-87BA-0258-233024A2F077}"/>
              </a:ext>
            </a:extLst>
          </p:cNvPr>
          <p:cNvSpPr txBox="1">
            <a:spLocks/>
          </p:cNvSpPr>
          <p:nvPr/>
        </p:nvSpPr>
        <p:spPr>
          <a:xfrm>
            <a:off x="7215208" y="1608881"/>
            <a:ext cx="4017889" cy="441669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produced the following outputs and visualizations: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results 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Geospatial analytics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dashboard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of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70353"/>
            <a:ext cx="9745589" cy="46066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64850C-943E-630A-C812-422E55305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012" y="2330831"/>
            <a:ext cx="6629975" cy="2956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3753A7-2D0A-3BF6-B32F-DC2D990EC7E4}"/>
              </a:ext>
            </a:extLst>
          </p:cNvPr>
          <p:cNvSpPr txBox="1"/>
          <p:nvPr/>
        </p:nvSpPr>
        <p:spPr>
          <a:xfrm>
            <a:off x="770010" y="5530632"/>
            <a:ext cx="10651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You may get a count of all mission results by using the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COUNT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 keyword, and you can sort those results by mission result type using the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GROUPBY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 keyword.</a:t>
            </a:r>
            <a:endParaRPr lang="en-GB" dirty="0">
              <a:solidFill>
                <a:srgbClr val="292929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64640"/>
            <a:ext cx="9745589" cy="46123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362A78-D7C5-2E39-7D46-4365AF7471DB}"/>
              </a:ext>
            </a:extLst>
          </p:cNvPr>
          <p:cNvGrpSpPr/>
          <p:nvPr/>
        </p:nvGrpSpPr>
        <p:grpSpPr>
          <a:xfrm>
            <a:off x="1770527" y="2317128"/>
            <a:ext cx="8745072" cy="3368332"/>
            <a:chOff x="958562" y="1744834"/>
            <a:chExt cx="8745072" cy="33683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81A5B5-06D3-1C25-A621-C7D1CB82B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62" y="2819347"/>
              <a:ext cx="6637595" cy="12193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F1E08D-2F08-D24F-E0A2-1BF22E7B2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8122" y="1744834"/>
              <a:ext cx="1295512" cy="336833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C397224-4655-736F-3D5F-B1B3073F4AE6}"/>
              </a:ext>
            </a:extLst>
          </p:cNvPr>
          <p:cNvSpPr txBox="1"/>
          <p:nvPr/>
        </p:nvSpPr>
        <p:spPr>
          <a:xfrm>
            <a:off x="770011" y="5530632"/>
            <a:ext cx="81707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This makes use of a subquery. The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WHERE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 condition relies on the maximum payload, which is found by the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SELECT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 expression enclosed in brackets. Finally, unique versions of boosters are retrieved using the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DISTINCT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 keyword. </a:t>
            </a:r>
            <a:endParaRPr lang="en-GB" dirty="0">
              <a:solidFill>
                <a:srgbClr val="292929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64640"/>
            <a:ext cx="9745589" cy="461232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D94BF-0439-B394-A096-274F87C1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878" y="2618639"/>
            <a:ext cx="8352244" cy="2331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AB6D66-EB0B-7548-3724-B5BA664F29C2}"/>
              </a:ext>
            </a:extLst>
          </p:cNvPr>
          <p:cNvSpPr txBox="1"/>
          <p:nvPr/>
        </p:nvSpPr>
        <p:spPr>
          <a:xfrm>
            <a:off x="770010" y="5530632"/>
            <a:ext cx="10651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With the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WHERE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 clause, we can restrict the output to only landing attempts that were unsuccessful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AND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 to 2015 as the search year. </a:t>
            </a:r>
            <a:endParaRPr lang="en-GB" dirty="0">
              <a:solidFill>
                <a:srgbClr val="292929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881A31-8B44-A3BF-9F29-0E5AE16B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412" y="2380622"/>
            <a:ext cx="6889077" cy="42599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93520"/>
            <a:ext cx="10687962" cy="468344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0D6CA-A613-3601-ACC3-9774896D887B}"/>
              </a:ext>
            </a:extLst>
          </p:cNvPr>
          <p:cNvSpPr txBox="1"/>
          <p:nvPr/>
        </p:nvSpPr>
        <p:spPr>
          <a:xfrm>
            <a:off x="734028" y="4270762"/>
            <a:ext cx="40559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When combined with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BETWEEN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, the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WHERE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 keyword narrows search results to just those that fall within the range of the supplied dates.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DESC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 is used to specify a descending order when using the keywords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GROUP BY 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and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ORDER BY</a:t>
            </a:r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 to sort the results.</a:t>
            </a:r>
            <a:endParaRPr lang="en-GB" dirty="0">
              <a:solidFill>
                <a:srgbClr val="292929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on the map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05C6D-B1F0-8139-BEFB-73D714FC84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79" t="38763" r="284"/>
          <a:stretch/>
        </p:blipFill>
        <p:spPr>
          <a:xfrm>
            <a:off x="7162921" y="1438885"/>
            <a:ext cx="3395862" cy="2042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9691F1-1719-3BB2-2581-69234D9CD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22" y="3653038"/>
            <a:ext cx="4725539" cy="27901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2C167C-C68B-AB69-2130-4BBFA7FC2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002" y="3631534"/>
            <a:ext cx="4725539" cy="2811669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2754808-498A-A40E-4D36-392A2A049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460402"/>
              </p:ext>
            </p:extLst>
          </p:nvPr>
        </p:nvGraphicFramePr>
        <p:xfrm>
          <a:off x="1277952" y="1955338"/>
          <a:ext cx="3751128" cy="130953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2006">
                  <a:extLst>
                    <a:ext uri="{9D8B030D-6E8A-4147-A177-3AD203B41FA5}">
                      <a16:colId xmlns:a16="http://schemas.microsoft.com/office/drawing/2014/main" val="2728678104"/>
                    </a:ext>
                  </a:extLst>
                </a:gridCol>
                <a:gridCol w="1305960">
                  <a:extLst>
                    <a:ext uri="{9D8B030D-6E8A-4147-A177-3AD203B41FA5}">
                      <a16:colId xmlns:a16="http://schemas.microsoft.com/office/drawing/2014/main" val="1668208320"/>
                    </a:ext>
                  </a:extLst>
                </a:gridCol>
                <a:gridCol w="912738">
                  <a:extLst>
                    <a:ext uri="{9D8B030D-6E8A-4147-A177-3AD203B41FA5}">
                      <a16:colId xmlns:a16="http://schemas.microsoft.com/office/drawing/2014/main" val="57494848"/>
                    </a:ext>
                  </a:extLst>
                </a:gridCol>
                <a:gridCol w="1290424">
                  <a:extLst>
                    <a:ext uri="{9D8B030D-6E8A-4147-A177-3AD203B41FA5}">
                      <a16:colId xmlns:a16="http://schemas.microsoft.com/office/drawing/2014/main" val="1659060145"/>
                    </a:ext>
                  </a:extLst>
                </a:gridCol>
              </a:tblGrid>
              <a:tr h="334177">
                <a:tc>
                  <a:txBody>
                    <a:bodyPr/>
                    <a:lstStyle/>
                    <a:p>
                      <a:pPr algn="r" fontAlgn="ctr"/>
                      <a:endParaRPr lang="en-IN" sz="1200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Abadi" panose="020B0604020104020204" pitchFamily="34" charset="0"/>
                        </a:rPr>
                        <a:t>Launch Site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Abadi" panose="020B0604020104020204" pitchFamily="34" charset="0"/>
                        </a:rPr>
                        <a:t>Lat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Abadi" panose="020B0604020104020204" pitchFamily="34" charset="0"/>
                        </a:rPr>
                        <a:t>Long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602547014"/>
                  </a:ext>
                </a:extLst>
              </a:tr>
              <a:tr h="229728"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  <a:latin typeface="Abadi" panose="020B0604020104020204" pitchFamily="34" charset="0"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  <a:latin typeface="Abadi" panose="020B0604020104020204" pitchFamily="34" charset="0"/>
                        </a:rPr>
                        <a:t>28.562302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  <a:latin typeface="Abadi" panose="020B0604020104020204" pitchFamily="34" charset="0"/>
                        </a:rPr>
                        <a:t>-80.577356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45075763"/>
                  </a:ext>
                </a:extLst>
              </a:tr>
              <a:tr h="183797"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  <a:latin typeface="Abadi" panose="020B0604020104020204" pitchFamily="34" charset="0"/>
                        </a:rPr>
                        <a:t>CCAFS SLC-40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  <a:latin typeface="Abadi" panose="020B0604020104020204" pitchFamily="34" charset="0"/>
                        </a:rPr>
                        <a:t>28.563197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  <a:latin typeface="Abadi" panose="020B0604020104020204" pitchFamily="34" charset="0"/>
                        </a:rPr>
                        <a:t>-80.576820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433769138"/>
                  </a:ext>
                </a:extLst>
              </a:tr>
              <a:tr h="183797"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  <a:latin typeface="Abadi" panose="020B0604020104020204" pitchFamily="34" charset="0"/>
                        </a:rPr>
                        <a:t>KSC LC-39A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  <a:latin typeface="Abadi" panose="020B0604020104020204" pitchFamily="34" charset="0"/>
                        </a:rPr>
                        <a:t>28.573255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  <a:latin typeface="Abadi" panose="020B0604020104020204" pitchFamily="34" charset="0"/>
                        </a:rPr>
                        <a:t>-80.646895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118425074"/>
                  </a:ext>
                </a:extLst>
              </a:tr>
              <a:tr h="183797"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  <a:latin typeface="Abadi" panose="020B0604020104020204" pitchFamily="34" charset="0"/>
                        </a:rPr>
                        <a:t>VAFB SLC-4E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  <a:latin typeface="Abadi" panose="020B0604020104020204" pitchFamily="34" charset="0"/>
                        </a:rPr>
                        <a:t>34.632834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  <a:latin typeface="Abadi" panose="020B0604020104020204" pitchFamily="34" charset="0"/>
                        </a:rPr>
                        <a:t>-120.610745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56164412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5385FA-39A5-9E7A-E63A-6B6674458DD1}"/>
              </a:ext>
            </a:extLst>
          </p:cNvPr>
          <p:cNvCxnSpPr/>
          <p:nvPr/>
        </p:nvCxnSpPr>
        <p:spPr>
          <a:xfrm flipH="1">
            <a:off x="9479280" y="2255520"/>
            <a:ext cx="833120" cy="25603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50B0CA0-DD51-91CF-F40A-866F0B69B598}"/>
              </a:ext>
            </a:extLst>
          </p:cNvPr>
          <p:cNvSpPr txBox="1"/>
          <p:nvPr/>
        </p:nvSpPr>
        <p:spPr>
          <a:xfrm>
            <a:off x="1633217" y="147586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Table of all launch sites</a:t>
            </a:r>
            <a:endParaRPr lang="en-IN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D22507-8446-D47B-5C4F-9AEA7E630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614"/>
          <a:stretch/>
        </p:blipFill>
        <p:spPr>
          <a:xfrm>
            <a:off x="7125377" y="2692665"/>
            <a:ext cx="4832943" cy="38865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 have been grouped into clusters, and annotated with green icons for successful launches, and red icons for failed launches.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 for each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2642A7-1979-50ED-C230-5DAC0E545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77" y="3171931"/>
            <a:ext cx="5894514" cy="285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C61845-AF30-6971-44ED-23FA0E301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3625648"/>
            <a:ext cx="3826538" cy="28673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52880"/>
            <a:ext cx="3883270" cy="455263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292929"/>
                </a:solidFill>
                <a:latin typeface="Abadi" panose="020B0604020104020204" pitchFamily="34" charset="0"/>
              </a:rPr>
              <a:t>Using the CCAFS SLC-40 launch site as an example site, we can understand more about the placement of launch sites.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70D344-DE41-0F77-8FE5-43BC5C5B5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610341"/>
            <a:ext cx="6996158" cy="2867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E9B61-6C72-8512-9634-D38C37343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760" y="1489430"/>
            <a:ext cx="2734479" cy="1872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A720C8-6470-1BAE-A595-0C5BF3E3BD7A}"/>
              </a:ext>
            </a:extLst>
          </p:cNvPr>
          <p:cNvSpPr txBox="1"/>
          <p:nvPr/>
        </p:nvSpPr>
        <p:spPr>
          <a:xfrm>
            <a:off x="7743387" y="1387902"/>
            <a:ext cx="468597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292929"/>
                </a:solidFill>
                <a:latin typeface="Abadi" panose="020B0604020104020204" pitchFamily="34" charset="0"/>
              </a:rPr>
              <a:t>Are launch sites in close proximity to railways?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92929"/>
                </a:solidFill>
                <a:latin typeface="Abadi" panose="020B0604020104020204" pitchFamily="34" charset="0"/>
              </a:rPr>
              <a:t>YES. The coastline is only 0.87 km due East.</a:t>
            </a:r>
          </a:p>
          <a:p>
            <a:r>
              <a:rPr lang="en-GB" sz="1400" b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Are launch sites in close proximity to highways?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YES. </a:t>
            </a:r>
            <a:r>
              <a:rPr lang="en-GB" sz="1400" dirty="0">
                <a:solidFill>
                  <a:srgbClr val="292929"/>
                </a:solidFill>
                <a:latin typeface="Abadi" panose="020B0604020104020204" pitchFamily="34" charset="0"/>
              </a:rPr>
              <a:t>The nearest highway is only 0.59km away. </a:t>
            </a:r>
          </a:p>
          <a:p>
            <a:r>
              <a:rPr lang="en-GB" sz="1400" b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Are launch sites in close proximity to railways?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YES. </a:t>
            </a:r>
            <a:r>
              <a:rPr lang="en-GB" sz="1400" dirty="0">
                <a:solidFill>
                  <a:srgbClr val="292929"/>
                </a:solidFill>
                <a:latin typeface="Abadi" panose="020B0604020104020204" pitchFamily="34" charset="0"/>
              </a:rPr>
              <a:t>The nearest railway is only 1.29 km away.</a:t>
            </a:r>
          </a:p>
          <a:p>
            <a:r>
              <a:rPr lang="en-GB" sz="1400" b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Do launch sites keep certain distance away from cities?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YES. </a:t>
            </a:r>
            <a:r>
              <a:rPr lang="en-GB" sz="1400" dirty="0">
                <a:solidFill>
                  <a:srgbClr val="292929"/>
                </a:solidFill>
                <a:latin typeface="Abadi" panose="020B0604020104020204" pitchFamily="34" charset="0"/>
              </a:rPr>
              <a:t>The nearest city is 51.74 km away.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DEEA09-E023-5437-13AC-A1BAB37D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9" y="1468734"/>
            <a:ext cx="7977600" cy="4595163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24036B1-6307-2354-C6AE-0A27A010D40C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rgbClr val="292929"/>
                </a:solidFill>
                <a:latin typeface="Abadi" panose="020B0604020104020204" pitchFamily="34" charset="0"/>
              </a:rPr>
              <a:t>The launch site</a:t>
            </a:r>
            <a:r>
              <a:rPr lang="en-GB" sz="2400" dirty="0">
                <a:latin typeface="Abadi" panose="020B0604020104020204" pitchFamily="34" charset="0"/>
              </a:rPr>
              <a:t> </a:t>
            </a:r>
            <a:r>
              <a:rPr lang="en-GB" sz="2400" dirty="0">
                <a:solidFill>
                  <a:schemeClr val="accent2"/>
                </a:solidFill>
                <a:latin typeface="Abadi" panose="020B0604020104020204" pitchFamily="34" charset="0"/>
              </a:rPr>
              <a:t>KSC LC-39 A</a:t>
            </a:r>
            <a:r>
              <a:rPr lang="en-GB" sz="2400" dirty="0">
                <a:latin typeface="Abadi" panose="020B0604020104020204" pitchFamily="34" charset="0"/>
              </a:rPr>
              <a:t> </a:t>
            </a:r>
            <a:r>
              <a:rPr lang="en-GB" sz="2400" dirty="0">
                <a:solidFill>
                  <a:srgbClr val="292929"/>
                </a:solidFill>
                <a:latin typeface="Abadi" panose="020B0604020104020204" pitchFamily="34" charset="0"/>
              </a:rPr>
              <a:t>had</a:t>
            </a:r>
            <a:r>
              <a:rPr lang="en-GB" sz="2400" dirty="0">
                <a:latin typeface="Abadi" panose="020B0604020104020204" pitchFamily="34" charset="0"/>
              </a:rPr>
              <a:t> </a:t>
            </a:r>
            <a:r>
              <a:rPr lang="en-GB" sz="2400" dirty="0">
                <a:solidFill>
                  <a:srgbClr val="292929"/>
                </a:solidFill>
                <a:latin typeface="Abadi" panose="020B0604020104020204" pitchFamily="34" charset="0"/>
              </a:rPr>
              <a:t>the most successful launches, with 41.7% of the total successful launches.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198EFBD-5536-B786-E4B0-7259F146D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1" r="24638"/>
          <a:stretch/>
        </p:blipFill>
        <p:spPr bwMode="auto">
          <a:xfrm>
            <a:off x="6918158" y="0"/>
            <a:ext cx="52738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03926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28697"/>
            <a:ext cx="5660840" cy="489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rocket launches by SpaceX cost about $62 million. This is significantly less expensive than other providers (which typically cost more than $165 million), and a large portion of the savings are attributable to SpaceX's ability to land and reuse the rocket's first stage.</a:t>
            </a:r>
          </a:p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calculate the cost of a launch if we can determine whether the first stage will land or not.</a:t>
            </a:r>
          </a:p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is focused on building a machine learning model to predict if the SpaceX Falcon 9 first stage will land successfully.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for the launch site with highest launch success ratio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C0746A-7D74-CECB-1F9B-97F892CEF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56" y="1468734"/>
            <a:ext cx="7975927" cy="469656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699669A-5351-AA38-75C1-921BF9EDFBE9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rgbClr val="292929"/>
                </a:solidFill>
                <a:latin typeface="Abadi" panose="020B0604020104020204" pitchFamily="34" charset="0"/>
              </a:rPr>
              <a:t>The launch site </a:t>
            </a:r>
            <a:r>
              <a:rPr lang="en-GB" sz="2400" dirty="0">
                <a:solidFill>
                  <a:schemeClr val="accent2"/>
                </a:solidFill>
                <a:latin typeface="Abadi" panose="020B0604020104020204" pitchFamily="34" charset="0"/>
              </a:rPr>
              <a:t>KSC LC-39 A</a:t>
            </a:r>
            <a:r>
              <a:rPr lang="en-GB" sz="2400" dirty="0">
                <a:latin typeface="Abadi" panose="020B0604020104020204" pitchFamily="34" charset="0"/>
              </a:rPr>
              <a:t> </a:t>
            </a:r>
            <a:r>
              <a:rPr lang="en-GB" sz="2400" dirty="0">
                <a:solidFill>
                  <a:srgbClr val="292929"/>
                </a:solidFill>
                <a:latin typeface="Abadi" panose="020B0604020104020204" pitchFamily="34" charset="0"/>
              </a:rPr>
              <a:t>also had the highest rate of successful launches, with a 76.9% success rate.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0F40300-1F15-FFEB-C24D-D2594764672A}"/>
              </a:ext>
            </a:extLst>
          </p:cNvPr>
          <p:cNvGrpSpPr/>
          <p:nvPr/>
        </p:nvGrpSpPr>
        <p:grpSpPr>
          <a:xfrm>
            <a:off x="415438" y="1260278"/>
            <a:ext cx="11534303" cy="5396611"/>
            <a:chOff x="415438" y="985958"/>
            <a:chExt cx="11534303" cy="539661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7D05EE-7847-87C3-A227-F9D9C5031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311"/>
            <a:stretch/>
          </p:blipFill>
          <p:spPr>
            <a:xfrm>
              <a:off x="7365138" y="1129958"/>
              <a:ext cx="4562403" cy="248729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5C6DBC5-0A3E-F199-3D17-9F16E9E3F1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555"/>
            <a:stretch/>
          </p:blipFill>
          <p:spPr>
            <a:xfrm>
              <a:off x="7396716" y="3895276"/>
              <a:ext cx="4553025" cy="24872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F049C9-A8C0-BC0E-FF32-14951A823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438" y="1139480"/>
              <a:ext cx="5968594" cy="3113514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59623AB-72B8-FA4F-ADE1-BE65A8851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356" y="2146072"/>
              <a:ext cx="0" cy="1927147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BEEB20-C62F-D221-D2F5-55AAC5D35805}"/>
                </a:ext>
              </a:extLst>
            </p:cNvPr>
            <p:cNvSpPr/>
            <p:nvPr/>
          </p:nvSpPr>
          <p:spPr>
            <a:xfrm>
              <a:off x="1498304" y="2901405"/>
              <a:ext cx="314639" cy="3146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C34F93-2E3A-5EF9-C2CF-013945997414}"/>
                </a:ext>
              </a:extLst>
            </p:cNvPr>
            <p:cNvSpPr/>
            <p:nvPr/>
          </p:nvSpPr>
          <p:spPr>
            <a:xfrm>
              <a:off x="3477859" y="2898893"/>
              <a:ext cx="314639" cy="3146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0498ACC-6F6D-20AC-1ADD-734DA06EAE9B}"/>
                </a:ext>
              </a:extLst>
            </p:cNvPr>
            <p:cNvSpPr/>
            <p:nvPr/>
          </p:nvSpPr>
          <p:spPr>
            <a:xfrm>
              <a:off x="7221138" y="98595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1D6D0E-0966-1C56-FA55-E53C7DB8E307}"/>
                </a:ext>
              </a:extLst>
            </p:cNvPr>
            <p:cNvSpPr/>
            <p:nvPr/>
          </p:nvSpPr>
          <p:spPr>
            <a:xfrm>
              <a:off x="7252716" y="3751276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E844A1-8C7A-E1FF-9AA0-F661D1F85F30}"/>
                </a:ext>
              </a:extLst>
            </p:cNvPr>
            <p:cNvSpPr txBox="1"/>
            <p:nvPr/>
          </p:nvSpPr>
          <p:spPr>
            <a:xfrm>
              <a:off x="1803749" y="2925918"/>
              <a:ext cx="10518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Low payloads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20F75E-4770-D370-9530-E12D775406D3}"/>
                </a:ext>
              </a:extLst>
            </p:cNvPr>
            <p:cNvSpPr txBox="1"/>
            <p:nvPr/>
          </p:nvSpPr>
          <p:spPr>
            <a:xfrm>
              <a:off x="3791744" y="2924488"/>
              <a:ext cx="12923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Massive payloads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 VS. Payload scatter plot for all sites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F99E6A-17C0-6D14-2AAF-8237B701369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Launch Outcome VS. Payload scatter plot for all sites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957BE0-F9A2-7729-D8A6-F0D5DDE88956}"/>
              </a:ext>
            </a:extLst>
          </p:cNvPr>
          <p:cNvSpPr txBox="1">
            <a:spLocks/>
          </p:cNvSpPr>
          <p:nvPr/>
        </p:nvSpPr>
        <p:spPr>
          <a:xfrm>
            <a:off x="404814" y="4712699"/>
            <a:ext cx="5968594" cy="2031954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GB" sz="1400" dirty="0">
                <a:latin typeface="Abadi" panose="020B0604020104020204" pitchFamily="34" charset="0"/>
              </a:rPr>
              <a:t>Plotting the launch outcome vs. payload for all sites shows a gap around 4000 kg, so it makes sense to split the data into 2 ranges: </a:t>
            </a:r>
          </a:p>
          <a:p>
            <a:pPr marL="520700" lvl="1" indent="-342900"/>
            <a:r>
              <a:rPr lang="en-GB" sz="1200" dirty="0">
                <a:latin typeface="Abadi" panose="020B0604020104020204" pitchFamily="34" charset="0"/>
              </a:rPr>
              <a:t>0 – 4000 kg (low payloads)</a:t>
            </a:r>
          </a:p>
          <a:p>
            <a:pPr marL="520700" lvl="1" indent="-342900"/>
            <a:r>
              <a:rPr lang="en-GB" sz="1200" dirty="0">
                <a:latin typeface="Abadi" panose="020B0604020104020204" pitchFamily="34" charset="0"/>
              </a:rPr>
              <a:t>4000 – 10000 kg (massive payloads)</a:t>
            </a:r>
          </a:p>
          <a:p>
            <a:pPr marL="342900" indent="-342900"/>
            <a:r>
              <a:rPr lang="en-GB" sz="1400" dirty="0">
                <a:latin typeface="Abadi" panose="020B0604020104020204" pitchFamily="34" charset="0"/>
              </a:rPr>
              <a:t>From these 2 plots, it can be shown that </a:t>
            </a:r>
            <a:r>
              <a:rPr lang="en-GB" sz="1400" dirty="0">
                <a:solidFill>
                  <a:schemeClr val="accent2"/>
                </a:solidFill>
                <a:latin typeface="Abadi" panose="020B0604020104020204" pitchFamily="34" charset="0"/>
              </a:rPr>
              <a:t>the success for massive payloads is lower than that for low payloads. </a:t>
            </a:r>
          </a:p>
          <a:p>
            <a:pPr marL="342900" indent="-342900"/>
            <a:r>
              <a:rPr lang="en-GB" sz="1400" dirty="0">
                <a:latin typeface="Abadi" panose="020B0604020104020204" pitchFamily="34" charset="0"/>
              </a:rPr>
              <a:t>It is also worth noting that some booster types (v1.0 and B5) have not been launched with massive payloads. </a:t>
            </a:r>
          </a:p>
          <a:p>
            <a:pPr marL="342900" indent="-342900"/>
            <a:endParaRPr lang="en-GB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30D513-ECDE-C12C-0FBC-27F7F9226042}"/>
                  </a:ext>
                </a:extLst>
              </p:cNvPr>
              <p:cNvSpPr txBox="1"/>
              <p:nvPr/>
            </p:nvSpPr>
            <p:spPr>
              <a:xfrm>
                <a:off x="5955680" y="6391718"/>
                <a:ext cx="1441036" cy="435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b="0" dirty="0">
                    <a:solidFill>
                      <a:srgbClr val="292929"/>
                    </a:solidFill>
                    <a:latin typeface="Abadi" panose="020B0604020104020204" pitchFamily="34" charset="0"/>
                  </a:rPr>
                  <a:t>Note: c</a:t>
                </a:r>
                <a14:m>
                  <m:oMath xmlns:m="http://schemas.openxmlformats.org/officeDocument/2006/math">
                    <m:r>
                      <a:rPr lang="en-GB" sz="10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1000" i="1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1000" i="1" smtClean="0">
                                <a:solidFill>
                                  <a:srgbClr val="29292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1000" b="0" i="1" smtClean="0">
                                <a:solidFill>
                                  <a:srgbClr val="292929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1000" b="0" i="1" smtClean="0">
                                <a:solidFill>
                                  <a:srgbClr val="292929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1000" b="0" i="1" smtClean="0">
                                <a:solidFill>
                                  <a:srgbClr val="292929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1000" b="0" i="1" smtClean="0">
                                <a:solidFill>
                                  <a:srgbClr val="292929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1000" dirty="0">
                  <a:solidFill>
                    <a:srgbClr val="292929"/>
                  </a:solidFill>
                  <a:latin typeface="Abadi" panose="020B0604020104020204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30D513-ECDE-C12C-0FBC-27F7F9226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680" y="6391718"/>
                <a:ext cx="1441036" cy="435632"/>
              </a:xfrm>
              <a:prstGeom prst="rect">
                <a:avLst/>
              </a:prstGeom>
              <a:blipFill>
                <a:blip r:embed="rId6"/>
                <a:stretch>
                  <a:fillRect t="-177465" r="-11441" b="-2563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5E357B8-406A-8E82-16CB-A22E1BD988AB}"/>
              </a:ext>
            </a:extLst>
          </p:cNvPr>
          <p:cNvGrpSpPr/>
          <p:nvPr/>
        </p:nvGrpSpPr>
        <p:grpSpPr>
          <a:xfrm>
            <a:off x="227596" y="3554213"/>
            <a:ext cx="11736805" cy="3164840"/>
            <a:chOff x="193502" y="3554213"/>
            <a:chExt cx="11736805" cy="31648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C170FBD-5EDC-F9DB-DFF4-49E724C8C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93502" y="3554213"/>
              <a:ext cx="5734542" cy="31648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E440FB-9A3A-59E8-473F-A4832D41F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95765" y="3554213"/>
              <a:ext cx="5734542" cy="31648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873" y="6317415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30960"/>
            <a:ext cx="5325989" cy="4562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outcome is obtained by plotting the Accuracy Score and Best Score for each classification algorithm: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classification accuracy is highest with the Decision Tree model.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latin typeface="Abadi" panose="020B0604020104020204" pitchFamily="34" charset="0"/>
              </a:rPr>
              <a:t>The Accuracy Score is 83.33%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latin typeface="Abadi" panose="020B0604020104020204" pitchFamily="34" charset="0"/>
              </a:rPr>
              <a:t>The Best Score is 88.93%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070FFE-C323-888D-B97B-F47238C994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59213" y="1509240"/>
            <a:ext cx="4655320" cy="16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13405"/>
            <a:ext cx="5639711" cy="425558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model, with an accuracy of 83.33%, is the best-performing classification model, as was previously demonstrated.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matrix, which displays 3 out of a total of 18 results that were mistakenly categorized (a false positive, shown in the top-right corner), explains this.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remaining 15 results (3 didn't land, 12 did) are accurately categorized.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23563-BE78-999E-0D7D-71504F0C6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22" y="1613405"/>
            <a:ext cx="50482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565BB87-208A-54A8-A4BD-FAD6FE0CDB7C}"/>
              </a:ext>
            </a:extLst>
          </p:cNvPr>
          <p:cNvGrpSpPr/>
          <p:nvPr/>
        </p:nvGrpSpPr>
        <p:grpSpPr>
          <a:xfrm>
            <a:off x="8283350" y="5114442"/>
            <a:ext cx="3724061" cy="1179285"/>
            <a:chOff x="8283350" y="5114442"/>
            <a:chExt cx="3724061" cy="1179285"/>
          </a:xfrm>
        </p:grpSpPr>
        <p:pic>
          <p:nvPicPr>
            <p:cNvPr id="12" name="Picture 11" descr="Chart, bar chart&#10;&#10;Description automatically generated">
              <a:extLst>
                <a:ext uri="{FF2B5EF4-FFF2-40B4-BE49-F238E27FC236}">
                  <a16:creationId xmlns:a16="http://schemas.microsoft.com/office/drawing/2014/main" id="{6C0AC0F3-A258-E8C6-597E-717C2086F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3350" y="5126131"/>
              <a:ext cx="2155938" cy="1167596"/>
            </a:xfrm>
            <a:prstGeom prst="rect">
              <a:avLst/>
            </a:prstGeom>
          </p:spPr>
        </p:pic>
        <p:pic>
          <p:nvPicPr>
            <p:cNvPr id="13" name="Picture 12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A1B5A05C-A7D7-C298-69EF-95D55469E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5281" y="5114442"/>
              <a:ext cx="1512130" cy="1155848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420226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9831D15-8AB5-ADA1-FAE6-BE327E0A0A2D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7909301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/>
            <a:r>
              <a:rPr lang="en-GB" sz="1600" dirty="0">
                <a:latin typeface="Abadi" panose="020B0604020104020204" pitchFamily="34" charset="0"/>
              </a:rPr>
              <a:t>As the number of flights increases, the rate of success at a launch site increases, with most early flights being unsuccessful. i.e., with more experience, the success rate increases.</a:t>
            </a:r>
          </a:p>
          <a:p>
            <a:pPr marL="349250" lvl="1" indent="-171450"/>
            <a:r>
              <a:rPr lang="en-GB" sz="1400" dirty="0">
                <a:latin typeface="Abadi" panose="020B0604020104020204" pitchFamily="34" charset="0"/>
              </a:rPr>
              <a:t>Between 2010 and 2013, all landings were unsuccessful (as the success rate is 0).</a:t>
            </a:r>
          </a:p>
          <a:p>
            <a:pPr marL="349250" lvl="1" indent="-171450"/>
            <a:r>
              <a:rPr lang="en-GB" sz="1400" dirty="0">
                <a:latin typeface="Abadi" panose="020B0604020104020204" pitchFamily="34" charset="0"/>
              </a:rPr>
              <a:t>After 2013, the success rate generally increased, despite small dips in </a:t>
            </a:r>
            <a:r>
              <a:rPr lang="en-GB" sz="1100" dirty="0">
                <a:latin typeface="Abadi" panose="020B0604020104020204" pitchFamily="34" charset="0"/>
              </a:rPr>
              <a:t>2018 and 2020.</a:t>
            </a:r>
          </a:p>
          <a:p>
            <a:pPr marL="349250" lvl="1" indent="-171450"/>
            <a:r>
              <a:rPr lang="en-GB" sz="1100" dirty="0">
                <a:latin typeface="Abadi" panose="020B0604020104020204" pitchFamily="34" charset="0"/>
              </a:rPr>
              <a:t>After 2016, there was always a greater than 50% chance of success.</a:t>
            </a:r>
          </a:p>
          <a:p>
            <a:pPr marL="171450" indent="-171450"/>
            <a:r>
              <a:rPr lang="en-GB" sz="1600" dirty="0">
                <a:latin typeface="Abadi" panose="020B0604020104020204" pitchFamily="34" charset="0"/>
              </a:rPr>
              <a:t>Orbit types ES-L1, GEO, HEO, and SSO, have the highest (100%) success rate.</a:t>
            </a:r>
          </a:p>
          <a:p>
            <a:pPr lvl="2"/>
            <a:r>
              <a:rPr lang="en-GB" sz="1400" dirty="0">
                <a:latin typeface="Abadi" panose="020B0604020104020204" pitchFamily="34" charset="0"/>
              </a:rPr>
              <a:t>The 100% success rate of GEO, HEO, and ES-L1 orbits can be explained by only having 1 flight into the respective orbits. </a:t>
            </a:r>
          </a:p>
          <a:p>
            <a:pPr lvl="2"/>
            <a:r>
              <a:rPr lang="en-GB" sz="1400" dirty="0">
                <a:latin typeface="Abadi" panose="020B0604020104020204" pitchFamily="34" charset="0"/>
              </a:rPr>
              <a:t>The 100% success rate in SSO is more impressive, with 5 successful flights.</a:t>
            </a:r>
          </a:p>
          <a:p>
            <a:pPr lvl="2"/>
            <a:r>
              <a:rPr lang="en-GB" sz="1400" dirty="0">
                <a:latin typeface="Abadi" panose="020B0604020104020204" pitchFamily="34" charset="0"/>
              </a:rPr>
              <a:t>The orbit types PO, ISS, and LEO, have more success with heavy payloads:</a:t>
            </a:r>
          </a:p>
          <a:p>
            <a:pPr lvl="2"/>
            <a:r>
              <a:rPr lang="en-GB" sz="1400" dirty="0">
                <a:latin typeface="Abadi" panose="020B0604020104020204" pitchFamily="34" charset="0"/>
              </a:rPr>
              <a:t>VLEO (Very Low Earth Orbit) launches are associated with heavier payloads, which makes intuitive sense.</a:t>
            </a:r>
            <a:endParaRPr lang="en-GB" sz="1600" dirty="0">
              <a:latin typeface="Abadi" panose="020B0604020104020204" pitchFamily="34" charset="0"/>
            </a:endParaRPr>
          </a:p>
          <a:p>
            <a:pPr marL="171450" indent="-171450"/>
            <a:r>
              <a:rPr lang="en-GB" sz="1600" dirty="0">
                <a:latin typeface="Abadi" panose="020B0604020104020204" pitchFamily="34" charset="0"/>
              </a:rPr>
              <a:t>The launch site </a:t>
            </a:r>
            <a:r>
              <a:rPr lang="en-GB" sz="1600" dirty="0">
                <a:solidFill>
                  <a:schemeClr val="accent2"/>
                </a:solidFill>
                <a:latin typeface="Abadi" panose="020B0604020104020204" pitchFamily="34" charset="0"/>
              </a:rPr>
              <a:t>KSC LC-39 A</a:t>
            </a:r>
            <a:r>
              <a:rPr lang="en-GB" sz="1600" dirty="0">
                <a:latin typeface="Abadi" panose="020B0604020104020204" pitchFamily="34" charset="0"/>
              </a:rPr>
              <a:t> had the most successful launches, with 41.7% of the total successful launches, and also the highest rate of successful launches, with a 76.9% success rate. </a:t>
            </a:r>
          </a:p>
          <a:p>
            <a:pPr marL="171450" indent="-171450"/>
            <a:r>
              <a:rPr lang="en-GB" sz="1600" dirty="0">
                <a:latin typeface="Abadi" panose="020B0604020104020204" pitchFamily="34" charset="0"/>
              </a:rPr>
              <a:t>The success for massive payloads (over 4000kg) is lower than that for low payloads.</a:t>
            </a:r>
          </a:p>
          <a:p>
            <a:pPr marL="171450" indent="-171450"/>
            <a:r>
              <a:rPr lang="en-GB" sz="1600" dirty="0">
                <a:latin typeface="Abadi" panose="020B0604020104020204" pitchFamily="34" charset="0"/>
              </a:rPr>
              <a:t>The best performing classification model is the Decision Tree model, with an accuracy of 83.33%. </a:t>
            </a:r>
          </a:p>
          <a:p>
            <a:pPr marL="285750" indent="-285750"/>
            <a:endParaRPr lang="en-GB" sz="1600" dirty="0">
              <a:latin typeface="Abadi" panose="020B0604020104020204" pitchFamily="34" charset="0"/>
            </a:endParaRPr>
          </a:p>
          <a:p>
            <a:endParaRPr lang="en-GB" sz="1600" dirty="0">
              <a:latin typeface="Abadi" panose="020B0604020104020204" pitchFamily="34" charset="0"/>
            </a:endParaRPr>
          </a:p>
          <a:p>
            <a:endParaRPr lang="en-GB" sz="1600" dirty="0">
              <a:latin typeface="Abadi" panose="020B0604020104020204" pitchFamily="34" charset="0"/>
            </a:endParaRPr>
          </a:p>
          <a:p>
            <a:endParaRPr lang="en-GB" sz="1600" dirty="0">
              <a:latin typeface="Abadi" panose="020B0604020104020204" pitchFamily="34" charset="0"/>
            </a:endParaRPr>
          </a:p>
          <a:p>
            <a:endParaRPr lang="en-GB" sz="1600" dirty="0">
              <a:latin typeface="Abadi" panose="020B0604020104020204" pitchFamily="34" charset="0"/>
            </a:endParaRPr>
          </a:p>
          <a:p>
            <a:endParaRPr lang="en-GB" sz="1200" dirty="0">
              <a:latin typeface="Abadi" panose="020B0604020104020204" pitchFamily="34" charset="0"/>
            </a:endParaRP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9586CB19-2E7D-35BF-5AA6-FF526B5E7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13" y="1375377"/>
            <a:ext cx="1700388" cy="115843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CD9773A-A879-A74D-FB15-6E72348D99E7}"/>
              </a:ext>
            </a:extLst>
          </p:cNvPr>
          <p:cNvGrpSpPr/>
          <p:nvPr/>
        </p:nvGrpSpPr>
        <p:grpSpPr>
          <a:xfrm>
            <a:off x="8370107" y="2661158"/>
            <a:ext cx="3593406" cy="1107697"/>
            <a:chOff x="8370107" y="2632487"/>
            <a:chExt cx="3593406" cy="1107697"/>
          </a:xfrm>
        </p:grpSpPr>
        <p:pic>
          <p:nvPicPr>
            <p:cNvPr id="7" name="Picture 6" descr="Chart, bar chart&#10;&#10;Description automatically generated">
              <a:extLst>
                <a:ext uri="{FF2B5EF4-FFF2-40B4-BE49-F238E27FC236}">
                  <a16:creationId xmlns:a16="http://schemas.microsoft.com/office/drawing/2014/main" id="{5EFB7E34-5010-6F7B-92D0-6024F7137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2721" y="2633118"/>
              <a:ext cx="1630792" cy="110706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DFFCFB-3459-2E0A-6865-AF06D1FF4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0107" y="2632487"/>
              <a:ext cx="1875980" cy="108058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0ED8D06-9856-E30D-30B8-050D54184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1201" y="3881998"/>
            <a:ext cx="2224410" cy="11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Custom code to clean the data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– Data Collection – SpaceX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0E31B6-4080-5EAC-E187-C59CB110B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962" y="2487450"/>
            <a:ext cx="7110076" cy="27663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FDC847-C068-7E9D-C941-770C92681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961" y="3068229"/>
            <a:ext cx="5436092" cy="370906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485BC82-78AC-E6AF-E5BF-5150660EA12F}"/>
              </a:ext>
            </a:extLst>
          </p:cNvPr>
          <p:cNvSpPr txBox="1">
            <a:spLocks/>
          </p:cNvSpPr>
          <p:nvPr/>
        </p:nvSpPr>
        <p:spPr>
          <a:xfrm>
            <a:off x="770011" y="137890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Custom functions to retrieve the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75EE8B-7B39-0DA8-F231-F75442DFCAD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– 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A1031-F1CE-DAC0-7497-3BB11832A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388" y="2071751"/>
            <a:ext cx="5436653" cy="3827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22288-7EF2-9D60-3944-F09A49FC7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961" y="1339186"/>
            <a:ext cx="5437214" cy="171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63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038E2AD-3F5C-26DC-27DF-2D581CF951D0}"/>
              </a:ext>
            </a:extLst>
          </p:cNvPr>
          <p:cNvSpPr txBox="1"/>
          <p:nvPr/>
        </p:nvSpPr>
        <p:spPr>
          <a:xfrm>
            <a:off x="3853038" y="1889562"/>
            <a:ext cx="8188019" cy="4431983"/>
          </a:xfrm>
          <a:prstGeom prst="rect">
            <a:avLst/>
          </a:prstGeom>
          <a:solidFill>
            <a:srgbClr val="F8F8F8"/>
          </a:solidFill>
          <a:ln>
            <a:solidFill>
              <a:srgbClr val="0B49C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numCol="2">
            <a:spAutoFit/>
          </a:bodyPr>
          <a:lstStyle/>
          <a:p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extracted_row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Extract each table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table_number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soup</a:t>
            </a:r>
            <a:r>
              <a:rPr lang="en-US" sz="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find_all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'table'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wikitable</a:t>
            </a:r>
            <a:r>
              <a:rPr lang="en-US" sz="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plainrowheaders</a:t>
            </a:r>
            <a:r>
              <a:rPr lang="en-US" sz="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collapsible"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get table row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.find_all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"tr"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 to see if first table heading is as number corresponding to launch a number 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.th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.th.string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flight_number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.th.string.strip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flag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flight_number</a:t>
            </a:r>
            <a:r>
              <a:rPr lang="en-US" sz="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.isdigit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flag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get table element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.find_all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'td'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if it is number save cells in a 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dictonary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flag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extracted_row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Flight Number value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Append the 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flight_number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into 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launch_dict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with key `Flight No.`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launch_dict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'Flight No.'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].append(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flight_number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print(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flight_number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datatimelist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date_time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Date value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Append the date into 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launch_dict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with key `Date`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datatimelist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].strip(</a:t>
            </a:r>
            <a:r>
              <a:rPr lang="en-US" sz="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launch_dict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'Date'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].append(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print(date)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Time value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Append the time into 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launch_dict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with key `Time`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datatimelist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launch_dict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'Time'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].append(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print(time)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Booster version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Append the 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bv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into 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launch_dict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with key `Version Booster`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bv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bv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bv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a.string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print(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bv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launch_dict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'Version Booster'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].append(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bv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Launch Site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Append the 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bv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into 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launch_dict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with key `Launch site`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a.string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launch_dict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'Launch site'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].append(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print(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Payload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Append the payload into 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launch_dict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with key `Payload`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a.string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launch_dict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'Payload'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].append(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print(payload)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Payload Mass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Append the 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payload_mass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into 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launch_dict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with key `Payload mass`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payload_mass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get_mass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launch_dict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'Payload mass'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].append(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payload_mass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print(payload)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Orbit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Append the orbit into 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launch_dict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with key `Orbit`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orbit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a.string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launch_dict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'Orbit'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].append(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orbit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print(orbit)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Customer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Append the customer into 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launch_dict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with key `Customer`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print(row[6].a, '&lt;- row[6]')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a.string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AttributeError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launch_dict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'Customer'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].append(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print(customer)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Launch outcome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Append the 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launch_outcome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into 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launch_dict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with key `Launch outcome`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launch_outcome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].strings)[</a:t>
            </a:r>
            <a:r>
              <a:rPr lang="en-US" sz="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launch_dict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'Launch outcome'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].append(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launch_outcome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print(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launch_outcome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Booster landing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Append the 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launch_outcome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into 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launch_dict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with key `Booster landing`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booster_landing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landing_status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launch_dict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'Booster landing'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].append(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booster_landing</a:t>
            </a:r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print(</a:t>
            </a:r>
            <a:r>
              <a:rPr lang="en-US" sz="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booster_landing</a:t>
            </a:r>
            <a:r>
              <a:rPr lang="en-US" sz="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sz="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5210" y="6427211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7890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Creating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launch_dict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– Data Collection – Scraping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8B30F-3512-D03C-517F-FB3E7600D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29" y="3017693"/>
            <a:ext cx="3492356" cy="2175719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454398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5210" y="6427211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7890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Custom functions to extract the data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– Data Collection – Scraping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AEA5A-89E2-E3B2-192E-A14465144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20" y="2226796"/>
            <a:ext cx="6697907" cy="3467077"/>
          </a:xfrm>
          <a:prstGeom prst="rect">
            <a:avLst/>
          </a:prstGeom>
          <a:ln>
            <a:solidFill>
              <a:srgbClr val="0B49CB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84B201-A564-0BB8-7B1E-E3FA92E4A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265" y="1784666"/>
            <a:ext cx="4471332" cy="4351338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2320820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680289"/>
            <a:ext cx="10687961" cy="4944032"/>
          </a:xfrm>
          <a:prstGeom prst="rect">
            <a:avLst/>
          </a:prstGeom>
        </p:spPr>
        <p:txBody>
          <a:bodyPr lIns="91440" tIns="45720" rIns="91440" bIns="45720" numCol="2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685800" lvl="2">
              <a:lnSpc>
                <a:spcPct val="120000"/>
              </a:lnSpc>
              <a:spcBef>
                <a:spcPts val="6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SpaceX REST API</a:t>
            </a:r>
          </a:p>
          <a:p>
            <a:pPr marL="685800" lvl="2">
              <a:lnSpc>
                <a:spcPct val="120000"/>
              </a:lnSpc>
              <a:spcBef>
                <a:spcPts val="6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</a:t>
            </a:r>
            <a:r>
              <a:rPr lang="en-US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ng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ling</a:t>
            </a:r>
          </a:p>
          <a:p>
            <a:pPr marL="685800" lvl="2">
              <a:lnSpc>
                <a:spcPct val="120000"/>
              </a:lnSpc>
              <a:spcBef>
                <a:spcPts val="6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</a:t>
            </a:r>
            <a:r>
              <a:rPr lang="en-US" sz="7600" dirty="0">
                <a:solidFill>
                  <a:srgbClr val="0B49CB"/>
                </a:solidFill>
                <a:latin typeface="Abadi"/>
              </a:rPr>
              <a:t>.</a:t>
            </a:r>
            <a:r>
              <a:rPr lang="en-US" sz="7600" dirty="0" err="1">
                <a:solidFill>
                  <a:srgbClr val="0B49CB"/>
                </a:solidFill>
                <a:latin typeface="Abadi"/>
              </a:rPr>
              <a:t>value_count</a:t>
            </a:r>
            <a:r>
              <a:rPr lang="en-US" sz="7600" dirty="0">
                <a:solidFill>
                  <a:srgbClr val="0B49CB"/>
                </a:solidFill>
                <a:latin typeface="Abadi"/>
              </a:rPr>
              <a:t>()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method to determine the following:</a:t>
            </a:r>
          </a:p>
          <a:p>
            <a:pPr marL="1143000" lvl="3">
              <a:lnSpc>
                <a:spcPct val="120000"/>
              </a:lnSpc>
              <a:spcBef>
                <a:spcPts val="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Number of launches per each Launch sites</a:t>
            </a:r>
          </a:p>
          <a:p>
            <a:pPr marL="1143000" lvl="3">
              <a:lnSpc>
                <a:spcPct val="120000"/>
              </a:lnSpc>
              <a:spcBef>
                <a:spcPts val="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Number and occurrence of each Orbit</a:t>
            </a:r>
          </a:p>
          <a:p>
            <a:pPr marL="1143000" lvl="3">
              <a:lnSpc>
                <a:spcPct val="120000"/>
              </a:lnSpc>
              <a:spcBef>
                <a:spcPts val="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Number and occurrence of mission outcome per orbit type</a:t>
            </a:r>
          </a:p>
          <a:p>
            <a:pPr marL="685800" lvl="2">
              <a:lnSpc>
                <a:spcPct val="120000"/>
              </a:lnSpc>
              <a:spcBef>
                <a:spcPts val="6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Create a landing outcome label from Outcome column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Scikit-Learn to: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Pre-process (</a:t>
            </a:r>
            <a:r>
              <a:rPr lang="en-US" sz="6400" dirty="0">
                <a:solidFill>
                  <a:srgbClr val="0B49CB"/>
                </a:solidFill>
                <a:latin typeface="Abadi"/>
              </a:rPr>
              <a:t>standardize</a:t>
            </a: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) the data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Split the data into training and testing data using </a:t>
            </a:r>
            <a:r>
              <a:rPr lang="en-US" sz="6400" dirty="0" err="1">
                <a:solidFill>
                  <a:srgbClr val="0B49CB"/>
                </a:solidFill>
                <a:latin typeface="Abadi"/>
              </a:rPr>
              <a:t>train_test_split</a:t>
            </a:r>
            <a:endParaRPr lang="en-US" sz="6400" dirty="0">
              <a:solidFill>
                <a:srgbClr val="0B49CB"/>
              </a:solidFill>
              <a:latin typeface="Abadi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Train different classification models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Find hyperparameters using </a:t>
            </a:r>
            <a:r>
              <a:rPr lang="en-US" sz="6400" dirty="0" err="1">
                <a:solidFill>
                  <a:srgbClr val="0B49CB"/>
                </a:solidFill>
                <a:latin typeface="Abadi"/>
              </a:rPr>
              <a:t>GridSearchCV</a:t>
            </a:r>
            <a:endParaRPr lang="en-US" sz="6400" dirty="0">
              <a:solidFill>
                <a:srgbClr val="0B49CB"/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Plotting confusion matrices for each classification model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Assessing the accuracy of each classification model</a:t>
            </a:r>
            <a:endParaRPr lang="en-US" sz="2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ADC27-A2BF-1384-454E-58DA32E053BE}"/>
              </a:ext>
            </a:extLst>
          </p:cNvPr>
          <p:cNvSpPr txBox="1"/>
          <p:nvPr/>
        </p:nvSpPr>
        <p:spPr>
          <a:xfrm>
            <a:off x="734028" y="1244144"/>
            <a:ext cx="6096000" cy="43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172F5622-2390-2310-D43E-00B838DF22E1}"/>
              </a:ext>
            </a:extLst>
          </p:cNvPr>
          <p:cNvGrpSpPr/>
          <p:nvPr/>
        </p:nvGrpSpPr>
        <p:grpSpPr>
          <a:xfrm>
            <a:off x="5931474" y="5732953"/>
            <a:ext cx="6106357" cy="834990"/>
            <a:chOff x="2462299" y="5961552"/>
            <a:chExt cx="6106357" cy="83499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19EF0C5-E652-80FD-79D3-E23C04155F76}"/>
                </a:ext>
              </a:extLst>
            </p:cNvPr>
            <p:cNvGrpSpPr/>
            <p:nvPr/>
          </p:nvGrpSpPr>
          <p:grpSpPr>
            <a:xfrm>
              <a:off x="2611679" y="6164672"/>
              <a:ext cx="5936494" cy="598183"/>
              <a:chOff x="770010" y="5583575"/>
              <a:chExt cx="5936494" cy="59818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185484E-68B1-7CF6-778F-0B4DC2713F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-1" b="50871"/>
              <a:stretch/>
            </p:blipFill>
            <p:spPr>
              <a:xfrm>
                <a:off x="770010" y="5583575"/>
                <a:ext cx="4267570" cy="217150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B82DB708-88DD-7132-A0D3-A1636BF90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0010" y="5800725"/>
                <a:ext cx="5936494" cy="381033"/>
              </a:xfrm>
              <a:prstGeom prst="rect">
                <a:avLst/>
              </a:prstGeom>
            </p:spPr>
          </p:pic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DBD15C6-48CE-75E4-E5E1-B8D17193BA86}"/>
                </a:ext>
              </a:extLst>
            </p:cNvPr>
            <p:cNvSpPr/>
            <p:nvPr/>
          </p:nvSpPr>
          <p:spPr>
            <a:xfrm>
              <a:off x="2611679" y="6141335"/>
              <a:ext cx="5956977" cy="655207"/>
            </a:xfrm>
            <a:prstGeom prst="rect">
              <a:avLst/>
            </a:prstGeom>
            <a:noFill/>
            <a:ln>
              <a:solidFill>
                <a:srgbClr val="0B49C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67BDE5A-B0FF-A29C-13F7-281644757543}"/>
                </a:ext>
              </a:extLst>
            </p:cNvPr>
            <p:cNvSpPr/>
            <p:nvPr/>
          </p:nvSpPr>
          <p:spPr>
            <a:xfrm>
              <a:off x="2462299" y="5961552"/>
              <a:ext cx="266553" cy="2582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B49C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B49CB"/>
                  </a:solidFill>
                  <a:latin typeface="Abadi" panose="020B0604020104020204" pitchFamily="34" charset="0"/>
                </a:rPr>
                <a:t>4</a:t>
              </a:r>
              <a:endParaRPr lang="en-IN" sz="1400" b="1" dirty="0">
                <a:solidFill>
                  <a:srgbClr val="0B49CB"/>
                </a:solidFill>
                <a:latin typeface="Abadi" panose="020B0604020104020204" pitchFamily="34" charset="0"/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5289" y="6495504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08612"/>
            <a:ext cx="5371856" cy="7954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SpaceX API to retrieve data about launches, including information about the rocket used, payload delivered, launch specifications, landing specifications, and landing outcome.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8B4D2-2A27-00BC-5B93-6DE8212A9178}"/>
              </a:ext>
            </a:extLst>
          </p:cNvPr>
          <p:cNvSpPr txBox="1"/>
          <p:nvPr/>
        </p:nvSpPr>
        <p:spPr>
          <a:xfrm>
            <a:off x="101417" y="6427211"/>
            <a:ext cx="1337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GitHub Link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B0850-8EAE-711A-4724-46C4B00972C6}"/>
              </a:ext>
            </a:extLst>
          </p:cNvPr>
          <p:cNvSpPr txBox="1"/>
          <p:nvPr/>
        </p:nvSpPr>
        <p:spPr>
          <a:xfrm flipH="1">
            <a:off x="478337" y="2177532"/>
            <a:ext cx="537185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Retrieve data using get request from SpaceX API call and convert the response to pandas </a:t>
            </a:r>
            <a:r>
              <a:rPr lang="en-US" sz="1600" dirty="0" err="1">
                <a:latin typeface="Abadi" panose="020B0604020104020204" pitchFamily="34" charset="0"/>
              </a:rPr>
              <a:t>dataframe</a:t>
            </a:r>
            <a:endParaRPr lang="en-US" sz="1600" dirty="0">
              <a:latin typeface="Abadi" panose="020B06040201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Abadi" panose="020B06040201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600" dirty="0">
                <a:latin typeface="Abadi" panose="020B0604020104020204" pitchFamily="34" charset="0"/>
              </a:rPr>
              <a:t>Create a dictionary of required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Abadi" panose="020B0604020104020204" pitchFamily="34" charset="0"/>
              </a:rPr>
              <a:t>Clean the data and retrieve useful information (</a:t>
            </a:r>
            <a:r>
              <a:rPr lang="en-US" sz="1200" dirty="0">
                <a:solidFill>
                  <a:srgbClr val="0B49CB"/>
                </a:solidFill>
                <a:latin typeface="Abadi" panose="020B0604020104020204" pitchFamily="34" charset="0"/>
              </a:rPr>
              <a:t>see Appendix</a:t>
            </a:r>
            <a:r>
              <a:rPr lang="en-US" sz="1200" dirty="0">
                <a:latin typeface="Abadi" panose="020B0604020104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Abadi" panose="020B0604020104020204" pitchFamily="34" charset="0"/>
              </a:rPr>
              <a:t>Define a list and construct the dictionary using this list</a:t>
            </a:r>
            <a:endParaRPr lang="en-IN" sz="1200" dirty="0">
              <a:latin typeface="Abadi" panose="020B06040201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Abadi" panose="020B06040201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Create Pandas </a:t>
            </a:r>
            <a:r>
              <a:rPr lang="en-US" sz="1600" dirty="0" err="1">
                <a:latin typeface="Abadi" panose="020B0604020104020204" pitchFamily="34" charset="0"/>
              </a:rPr>
              <a:t>dataframe</a:t>
            </a:r>
            <a:r>
              <a:rPr lang="en-US" sz="1600" dirty="0">
                <a:latin typeface="Abadi" panose="020B0604020104020204" pitchFamily="34" charset="0"/>
              </a:rPr>
              <a:t> using the dictionary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Abadi" panose="020B06040201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Filter the </a:t>
            </a:r>
            <a:r>
              <a:rPr lang="en-US" sz="1600" dirty="0" err="1">
                <a:latin typeface="Abadi" panose="020B0604020104020204" pitchFamily="34" charset="0"/>
              </a:rPr>
              <a:t>dataframe</a:t>
            </a:r>
            <a:r>
              <a:rPr lang="en-US" sz="1600" dirty="0">
                <a:latin typeface="Abadi" panose="020B0604020104020204" pitchFamily="34" charset="0"/>
              </a:rPr>
              <a:t> to only Falcon 9 launches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Abadi" panose="020B06040201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Dealing with missing values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890952AF-BD3C-FF18-9B6F-4F6FB9BA45D2}"/>
              </a:ext>
            </a:extLst>
          </p:cNvPr>
          <p:cNvSpPr/>
          <p:nvPr/>
        </p:nvSpPr>
        <p:spPr>
          <a:xfrm>
            <a:off x="8833778" y="2604343"/>
            <a:ext cx="304800" cy="2442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B5B830D5-AC75-7850-CBC3-4C4D58B6AE97}"/>
              </a:ext>
            </a:extLst>
          </p:cNvPr>
          <p:cNvSpPr/>
          <p:nvPr/>
        </p:nvSpPr>
        <p:spPr>
          <a:xfrm>
            <a:off x="8833778" y="4953237"/>
            <a:ext cx="304800" cy="2442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0059475-A13B-9146-617B-34483E1AC373}"/>
              </a:ext>
            </a:extLst>
          </p:cNvPr>
          <p:cNvGrpSpPr/>
          <p:nvPr/>
        </p:nvGrpSpPr>
        <p:grpSpPr>
          <a:xfrm>
            <a:off x="6141867" y="1325880"/>
            <a:ext cx="5676753" cy="1274448"/>
            <a:chOff x="6141867" y="1424940"/>
            <a:chExt cx="5676753" cy="127444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5005E4F-9B4E-6431-F937-C8A64D9EDAD2}"/>
                </a:ext>
              </a:extLst>
            </p:cNvPr>
            <p:cNvGrpSpPr/>
            <p:nvPr/>
          </p:nvGrpSpPr>
          <p:grpSpPr>
            <a:xfrm>
              <a:off x="6263640" y="1524926"/>
              <a:ext cx="5554980" cy="1174462"/>
              <a:chOff x="6263640" y="1524926"/>
              <a:chExt cx="5554980" cy="11744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08F8090-8B96-92F5-6986-B36B8B010FD1}"/>
                  </a:ext>
                </a:extLst>
              </p:cNvPr>
              <p:cNvSpPr/>
              <p:nvPr/>
            </p:nvSpPr>
            <p:spPr>
              <a:xfrm>
                <a:off x="6263640" y="1524926"/>
                <a:ext cx="5554980" cy="1174462"/>
              </a:xfrm>
              <a:prstGeom prst="rect">
                <a:avLst/>
              </a:prstGeom>
              <a:noFill/>
              <a:ln>
                <a:solidFill>
                  <a:srgbClr val="0B49C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6476D64-8A03-500E-88B5-F619C877D152}"/>
                  </a:ext>
                </a:extLst>
              </p:cNvPr>
              <p:cNvGrpSpPr/>
              <p:nvPr/>
            </p:nvGrpSpPr>
            <p:grpSpPr>
              <a:xfrm>
                <a:off x="6340284" y="1609318"/>
                <a:ext cx="5410669" cy="1030453"/>
                <a:chOff x="6341809" y="2120355"/>
                <a:chExt cx="5410669" cy="103045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1CA9334-B5AE-EFDA-FCBE-DF1D9E2F8D47}"/>
                    </a:ext>
                  </a:extLst>
                </p:cNvPr>
                <p:cNvGrpSpPr/>
                <p:nvPr/>
              </p:nvGrpSpPr>
              <p:grpSpPr>
                <a:xfrm>
                  <a:off x="6341809" y="2120355"/>
                  <a:ext cx="4206605" cy="494343"/>
                  <a:chOff x="3992697" y="3322311"/>
                  <a:chExt cx="4206605" cy="494343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7D528A9B-C925-CB73-3C07-4732DEEC47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992697" y="3322311"/>
                    <a:ext cx="4206605" cy="213378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CBC2B8A6-2EC5-8924-1380-B3FC72B78F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992697" y="3603276"/>
                    <a:ext cx="2644369" cy="21337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442F2023-00F1-7D33-C2F8-4A2A78FC27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41809" y="2716430"/>
                  <a:ext cx="5410669" cy="434378"/>
                </a:xfrm>
                <a:prstGeom prst="rect">
                  <a:avLst/>
                </a:prstGeom>
              </p:spPr>
            </p:pic>
          </p:grp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F7AEF2E-87EF-42D9-3EE5-24989CBAFCCC}"/>
                </a:ext>
              </a:extLst>
            </p:cNvPr>
            <p:cNvSpPr/>
            <p:nvPr/>
          </p:nvSpPr>
          <p:spPr>
            <a:xfrm>
              <a:off x="6141867" y="1424940"/>
              <a:ext cx="266553" cy="26655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B49C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B49CB"/>
                  </a:solidFill>
                  <a:latin typeface="Abadi" panose="020B0604020104020204" pitchFamily="34" charset="0"/>
                </a:rPr>
                <a:t>1</a:t>
              </a:r>
              <a:endParaRPr lang="en-IN" sz="1400" b="1" dirty="0">
                <a:solidFill>
                  <a:srgbClr val="0B49CB"/>
                </a:solidFill>
                <a:latin typeface="Abadi" panose="020B0604020104020204" pitchFamily="34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ACD0F90-BB3B-BE26-89E8-C2D2D24D169E}"/>
              </a:ext>
            </a:extLst>
          </p:cNvPr>
          <p:cNvGrpSpPr/>
          <p:nvPr/>
        </p:nvGrpSpPr>
        <p:grpSpPr>
          <a:xfrm>
            <a:off x="5865433" y="2688372"/>
            <a:ext cx="6041070" cy="2254978"/>
            <a:chOff x="5865433" y="2833152"/>
            <a:chExt cx="6041070" cy="225497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AAB0622-4AC5-D5FB-3692-269C22190183}"/>
                </a:ext>
              </a:extLst>
            </p:cNvPr>
            <p:cNvGrpSpPr/>
            <p:nvPr/>
          </p:nvGrpSpPr>
          <p:grpSpPr>
            <a:xfrm>
              <a:off x="6056287" y="3017214"/>
              <a:ext cx="5850216" cy="2070916"/>
              <a:chOff x="6056287" y="3017214"/>
              <a:chExt cx="5850216" cy="207091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2F94371-A680-5279-D983-F6F47A19C628}"/>
                  </a:ext>
                </a:extLst>
              </p:cNvPr>
              <p:cNvGrpSpPr/>
              <p:nvPr/>
            </p:nvGrpSpPr>
            <p:grpSpPr>
              <a:xfrm>
                <a:off x="6062803" y="3017214"/>
                <a:ext cx="5843700" cy="2070916"/>
                <a:chOff x="6027811" y="2987460"/>
                <a:chExt cx="8313290" cy="2946100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C2BA8B23-536F-39A9-4678-234005113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7811" y="3022468"/>
                  <a:ext cx="1577477" cy="2911092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CD576B43-7506-3C39-8D26-439547C142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44805" y="3021730"/>
                  <a:ext cx="2381250" cy="523875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490DDB6C-46AD-CF85-CA55-97AD6CDBD9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44805" y="3785965"/>
                  <a:ext cx="2028825" cy="53340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8566462F-9744-78AC-A434-A3EB2B6BE1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44805" y="4559725"/>
                  <a:ext cx="2105025" cy="600075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341CA2F9-94B5-55A8-9385-3E825531B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44805" y="5400160"/>
                  <a:ext cx="1847850" cy="53340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298E12A0-904C-B037-3597-64357CCC92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265572" y="2987460"/>
                  <a:ext cx="4075529" cy="2911092"/>
                </a:xfrm>
                <a:prstGeom prst="rect">
                  <a:avLst/>
                </a:prstGeom>
              </p:spPr>
            </p:pic>
          </p:grp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0D7CA9C-C7D5-AD26-7B12-256F27A214AE}"/>
                  </a:ext>
                </a:extLst>
              </p:cNvPr>
              <p:cNvSpPr/>
              <p:nvPr/>
            </p:nvSpPr>
            <p:spPr>
              <a:xfrm>
                <a:off x="6056287" y="3017214"/>
                <a:ext cx="5850215" cy="2070916"/>
              </a:xfrm>
              <a:prstGeom prst="rect">
                <a:avLst/>
              </a:prstGeom>
              <a:noFill/>
              <a:ln>
                <a:solidFill>
                  <a:srgbClr val="0B49C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E32EB8A-7201-AA5C-D6C2-CBADAEEF9F25}"/>
                </a:ext>
              </a:extLst>
            </p:cNvPr>
            <p:cNvSpPr/>
            <p:nvPr/>
          </p:nvSpPr>
          <p:spPr>
            <a:xfrm>
              <a:off x="5865433" y="2833152"/>
              <a:ext cx="266553" cy="2582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B49C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B49CB"/>
                  </a:solidFill>
                  <a:latin typeface="Abadi" panose="020B0604020104020204" pitchFamily="34" charset="0"/>
                </a:rPr>
                <a:t>2</a:t>
              </a:r>
              <a:endParaRPr lang="en-IN" sz="1400" b="1" dirty="0">
                <a:solidFill>
                  <a:srgbClr val="0B49CB"/>
                </a:solidFill>
                <a:latin typeface="Abadi" panose="020B0604020104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391A95D-94BE-0050-CE8E-021C999AC019}"/>
              </a:ext>
            </a:extLst>
          </p:cNvPr>
          <p:cNvGrpSpPr/>
          <p:nvPr/>
        </p:nvGrpSpPr>
        <p:grpSpPr>
          <a:xfrm>
            <a:off x="7529191" y="5029929"/>
            <a:ext cx="2679439" cy="640900"/>
            <a:chOff x="7529191" y="5029929"/>
            <a:chExt cx="2679439" cy="64090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B1F8BA8-1A45-4ECB-756E-53D817DDC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78571" y="5274555"/>
              <a:ext cx="2530059" cy="396274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4C771EF-9F91-6093-B185-AEEC09CD9415}"/>
                </a:ext>
              </a:extLst>
            </p:cNvPr>
            <p:cNvGrpSpPr/>
            <p:nvPr/>
          </p:nvGrpSpPr>
          <p:grpSpPr>
            <a:xfrm>
              <a:off x="7529191" y="5029929"/>
              <a:ext cx="2679439" cy="618498"/>
              <a:chOff x="7529191" y="5257087"/>
              <a:chExt cx="2679439" cy="618498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BE8A685-19A9-B238-852D-28E71C2D9D22}"/>
                  </a:ext>
                </a:extLst>
              </p:cNvPr>
              <p:cNvSpPr/>
              <p:nvPr/>
            </p:nvSpPr>
            <p:spPr>
              <a:xfrm>
                <a:off x="7678571" y="5436871"/>
                <a:ext cx="2530059" cy="438714"/>
              </a:xfrm>
              <a:prstGeom prst="rect">
                <a:avLst/>
              </a:prstGeom>
              <a:noFill/>
              <a:ln>
                <a:solidFill>
                  <a:srgbClr val="0B49C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E46F8AE-63D1-79B0-4300-EDACF1768F3D}"/>
                  </a:ext>
                </a:extLst>
              </p:cNvPr>
              <p:cNvSpPr/>
              <p:nvPr/>
            </p:nvSpPr>
            <p:spPr>
              <a:xfrm>
                <a:off x="7529191" y="5257087"/>
                <a:ext cx="266553" cy="25820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B49C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B49CB"/>
                    </a:solidFill>
                    <a:latin typeface="Abadi" panose="020B0604020104020204" pitchFamily="34" charset="0"/>
                  </a:rPr>
                  <a:t>3</a:t>
                </a:r>
                <a:endParaRPr lang="en-IN" sz="1400" b="1" dirty="0">
                  <a:solidFill>
                    <a:srgbClr val="0B49CB"/>
                  </a:solidFill>
                  <a:latin typeface="Abadi" panose="020B0604020104020204" pitchFamily="34" charset="0"/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970C09A-FF1F-106C-6AB4-CE5E39B86D28}"/>
              </a:ext>
            </a:extLst>
          </p:cNvPr>
          <p:cNvGrpSpPr/>
          <p:nvPr/>
        </p:nvGrpSpPr>
        <p:grpSpPr>
          <a:xfrm>
            <a:off x="309166" y="5223042"/>
            <a:ext cx="5386035" cy="939808"/>
            <a:chOff x="116347" y="4469632"/>
            <a:chExt cx="5386035" cy="939808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F174C7A-BB0A-72CB-08BA-6EE37B494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57106" y="4662700"/>
              <a:ext cx="5236655" cy="734735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7D2753-C02E-658C-E93F-39500406F8BE}"/>
                </a:ext>
              </a:extLst>
            </p:cNvPr>
            <p:cNvSpPr/>
            <p:nvPr/>
          </p:nvSpPr>
          <p:spPr>
            <a:xfrm>
              <a:off x="265727" y="4649416"/>
              <a:ext cx="5236655" cy="760024"/>
            </a:xfrm>
            <a:prstGeom prst="rect">
              <a:avLst/>
            </a:prstGeom>
            <a:noFill/>
            <a:ln>
              <a:solidFill>
                <a:srgbClr val="0B49C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D175BF7-E4B9-12C0-7724-48CBC7E9FBA4}"/>
                </a:ext>
              </a:extLst>
            </p:cNvPr>
            <p:cNvSpPr/>
            <p:nvPr/>
          </p:nvSpPr>
          <p:spPr>
            <a:xfrm>
              <a:off x="116347" y="4469632"/>
              <a:ext cx="266553" cy="2582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B49C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B49CB"/>
                  </a:solidFill>
                  <a:latin typeface="Abadi" panose="020B0604020104020204" pitchFamily="34" charset="0"/>
                </a:rPr>
                <a:t>5</a:t>
              </a:r>
              <a:endParaRPr lang="en-IN" sz="1400" b="1" dirty="0">
                <a:solidFill>
                  <a:srgbClr val="0B49CB"/>
                </a:solidFill>
                <a:latin typeface="Abadi" panose="020B0604020104020204" pitchFamily="34" charset="0"/>
              </a:endParaRPr>
            </a:p>
          </p:txBody>
        </p:sp>
      </p:grpSp>
      <p:sp>
        <p:nvSpPr>
          <p:cNvPr id="73" name="Arrow: Down 72">
            <a:extLst>
              <a:ext uri="{FF2B5EF4-FFF2-40B4-BE49-F238E27FC236}">
                <a16:creationId xmlns:a16="http://schemas.microsoft.com/office/drawing/2014/main" id="{F9B7A499-2FDE-B407-10F6-F519174339FB}"/>
              </a:ext>
            </a:extLst>
          </p:cNvPr>
          <p:cNvSpPr/>
          <p:nvPr/>
        </p:nvSpPr>
        <p:spPr>
          <a:xfrm>
            <a:off x="8838812" y="5653037"/>
            <a:ext cx="304800" cy="2442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233A5EE-73C9-F9C3-EF2B-6E3F27516FFD}"/>
              </a:ext>
            </a:extLst>
          </p:cNvPr>
          <p:cNvSpPr txBox="1">
            <a:spLocks/>
          </p:cNvSpPr>
          <p:nvPr/>
        </p:nvSpPr>
        <p:spPr>
          <a:xfrm>
            <a:off x="770011" y="1308612"/>
            <a:ext cx="5371856" cy="7954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web scraping, historical Falcon 9 launch data was gathered from the List of Falcon 9 and Falcon Heavy launches page on Wikipedia.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F7B2C-4696-8A1D-CA7D-B033896F39DA}"/>
              </a:ext>
            </a:extLst>
          </p:cNvPr>
          <p:cNvSpPr txBox="1"/>
          <p:nvPr/>
        </p:nvSpPr>
        <p:spPr>
          <a:xfrm flipH="1">
            <a:off x="478337" y="2177532"/>
            <a:ext cx="53718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Using get request from </a:t>
            </a:r>
            <a:r>
              <a:rPr lang="en-US" sz="1600" dirty="0" err="1">
                <a:latin typeface="Abadi" panose="020B0604020104020204" pitchFamily="34" charset="0"/>
              </a:rPr>
              <a:t>url</a:t>
            </a:r>
            <a:r>
              <a:rPr lang="en-US" sz="1600" dirty="0">
                <a:latin typeface="Abadi" panose="020B0604020104020204" pitchFamily="34" charset="0"/>
              </a:rPr>
              <a:t> to parse the html page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Abadi" panose="020B06040201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Create </a:t>
            </a:r>
            <a:r>
              <a:rPr lang="en-US" sz="1600" dirty="0" err="1">
                <a:latin typeface="Abadi" panose="020B0604020104020204" pitchFamily="34" charset="0"/>
              </a:rPr>
              <a:t>BeautifulSoup</a:t>
            </a:r>
            <a:r>
              <a:rPr lang="en-US" sz="1600" dirty="0">
                <a:latin typeface="Abadi" panose="020B0604020104020204" pitchFamily="34" charset="0"/>
              </a:rPr>
              <a:t> object and extract all the tables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Abadi" panose="020B06040201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Use a custom method (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see Appendix</a:t>
            </a:r>
            <a:r>
              <a:rPr lang="en-US" sz="1600" dirty="0">
                <a:latin typeface="Abadi" panose="020B0604020104020204" pitchFamily="34" charset="0"/>
              </a:rPr>
              <a:t>) to get all the column header names from the tables on the HTML page.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Abadi" panose="020B06040201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Create a dictionary using the column names as keys and fill the dictionary values (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see Appendix</a:t>
            </a:r>
            <a:r>
              <a:rPr lang="en-US" sz="1600" dirty="0">
                <a:latin typeface="Abadi" panose="020B0604020104020204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Abadi" panose="020B06040201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Create the </a:t>
            </a:r>
            <a:r>
              <a:rPr lang="en-US" sz="1600" dirty="0" err="1">
                <a:latin typeface="Abadi" panose="020B0604020104020204" pitchFamily="34" charset="0"/>
              </a:rPr>
              <a:t>dataframe</a:t>
            </a:r>
            <a:r>
              <a:rPr lang="en-US" sz="1600" dirty="0">
                <a:latin typeface="Abadi" panose="020B0604020104020204" pitchFamily="34" charset="0"/>
              </a:rPr>
              <a:t> using the extracted </a:t>
            </a:r>
            <a:r>
              <a:rPr lang="en-US" sz="1600" dirty="0" err="1">
                <a:latin typeface="Abadi" panose="020B0604020104020204" pitchFamily="34" charset="0"/>
              </a:rPr>
              <a:t>launch_dict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B63E7A8-6A3B-2B0F-504B-383F38D830A4}"/>
              </a:ext>
            </a:extLst>
          </p:cNvPr>
          <p:cNvSpPr/>
          <p:nvPr/>
        </p:nvSpPr>
        <p:spPr>
          <a:xfrm>
            <a:off x="8833778" y="1907848"/>
            <a:ext cx="304800" cy="2442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42F1F2D-8D89-75A6-35E9-65B687BECB1C}"/>
              </a:ext>
            </a:extLst>
          </p:cNvPr>
          <p:cNvSpPr/>
          <p:nvPr/>
        </p:nvSpPr>
        <p:spPr>
          <a:xfrm>
            <a:off x="8833778" y="3479924"/>
            <a:ext cx="304800" cy="2442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DEE0083-1587-B5C5-FB33-05B90DD2F30C}"/>
              </a:ext>
            </a:extLst>
          </p:cNvPr>
          <p:cNvGrpSpPr/>
          <p:nvPr/>
        </p:nvGrpSpPr>
        <p:grpSpPr>
          <a:xfrm>
            <a:off x="6141867" y="1325880"/>
            <a:ext cx="5676753" cy="576447"/>
            <a:chOff x="6141867" y="1325880"/>
            <a:chExt cx="5676753" cy="576447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AED6FCED-E2B4-76C4-AC8A-6214E3205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1261" y="1713589"/>
              <a:ext cx="2297396" cy="188738"/>
            </a:xfrm>
            <a:prstGeom prst="rect">
              <a:avLst/>
            </a:prstGeom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9F91839-A0E1-BAB0-3922-1D73132363E3}"/>
                </a:ext>
              </a:extLst>
            </p:cNvPr>
            <p:cNvGrpSpPr/>
            <p:nvPr/>
          </p:nvGrpSpPr>
          <p:grpSpPr>
            <a:xfrm>
              <a:off x="6141867" y="1325880"/>
              <a:ext cx="5676753" cy="576447"/>
              <a:chOff x="6141867" y="1325880"/>
              <a:chExt cx="5676753" cy="576447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83BA8EB9-C266-014B-320E-975F1A54E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1260" y="1508229"/>
                <a:ext cx="5535951" cy="191556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FD42F18-4BA6-AF53-29F9-338F8E1F43C0}"/>
                  </a:ext>
                </a:extLst>
              </p:cNvPr>
              <p:cNvGrpSpPr/>
              <p:nvPr/>
            </p:nvGrpSpPr>
            <p:grpSpPr>
              <a:xfrm>
                <a:off x="6141867" y="1325880"/>
                <a:ext cx="5676753" cy="576447"/>
                <a:chOff x="6141867" y="1424940"/>
                <a:chExt cx="5676753" cy="576447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769EDF6-A1F0-00F6-CE98-D55F431E220A}"/>
                    </a:ext>
                  </a:extLst>
                </p:cNvPr>
                <p:cNvSpPr/>
                <p:nvPr/>
              </p:nvSpPr>
              <p:spPr>
                <a:xfrm>
                  <a:off x="6263640" y="1524926"/>
                  <a:ext cx="5554980" cy="476461"/>
                </a:xfrm>
                <a:prstGeom prst="rect">
                  <a:avLst/>
                </a:prstGeom>
                <a:noFill/>
                <a:ln>
                  <a:solidFill>
                    <a:srgbClr val="0B49C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3D197590-5587-2CB8-1F5E-E7C11D3C9654}"/>
                    </a:ext>
                  </a:extLst>
                </p:cNvPr>
                <p:cNvSpPr/>
                <p:nvPr/>
              </p:nvSpPr>
              <p:spPr>
                <a:xfrm>
                  <a:off x="6141867" y="1424940"/>
                  <a:ext cx="266553" cy="26655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0B49C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rgbClr val="0B49CB"/>
                      </a:solidFill>
                      <a:latin typeface="Abadi" panose="020B0604020104020204" pitchFamily="34" charset="0"/>
                    </a:rPr>
                    <a:t>1</a:t>
                  </a:r>
                  <a:endParaRPr lang="en-IN" sz="1400" b="1" dirty="0">
                    <a:solidFill>
                      <a:srgbClr val="0B49CB"/>
                    </a:solidFill>
                    <a:latin typeface="Abadi" panose="020B0604020104020204" pitchFamily="34" charset="0"/>
                  </a:endParaRPr>
                </a:p>
              </p:txBody>
            </p:sp>
          </p:grp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D455AC9-5BC3-5765-4861-8F15326D1FEF}"/>
              </a:ext>
            </a:extLst>
          </p:cNvPr>
          <p:cNvGrpSpPr/>
          <p:nvPr/>
        </p:nvGrpSpPr>
        <p:grpSpPr>
          <a:xfrm>
            <a:off x="5865433" y="1980635"/>
            <a:ext cx="6041070" cy="1502355"/>
            <a:chOff x="5865433" y="2688372"/>
            <a:chExt cx="6041070" cy="1502355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DB624177-7DD3-6686-643D-EA36D2D18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7197" y="2905867"/>
              <a:ext cx="3795089" cy="190517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0933E7DD-78B7-B471-1F86-3E641BC0C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4751" y="3096385"/>
              <a:ext cx="5841752" cy="83542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C74054C-A6DC-9237-EAD8-B92BC777D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77197" y="3939245"/>
              <a:ext cx="2712955" cy="251482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F167F8-6DD1-77C8-DFC7-A76FE6D2D14B}"/>
                </a:ext>
              </a:extLst>
            </p:cNvPr>
            <p:cNvGrpSpPr/>
            <p:nvPr/>
          </p:nvGrpSpPr>
          <p:grpSpPr>
            <a:xfrm>
              <a:off x="5865433" y="2688372"/>
              <a:ext cx="6041069" cy="1502355"/>
              <a:chOff x="5865433" y="2833152"/>
              <a:chExt cx="6041069" cy="1502355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98AEF05-ED96-2D6A-0BF2-6D70D1773BE2}"/>
                  </a:ext>
                </a:extLst>
              </p:cNvPr>
              <p:cNvSpPr/>
              <p:nvPr/>
            </p:nvSpPr>
            <p:spPr>
              <a:xfrm>
                <a:off x="6056287" y="3017214"/>
                <a:ext cx="5850215" cy="1318293"/>
              </a:xfrm>
              <a:prstGeom prst="rect">
                <a:avLst/>
              </a:prstGeom>
              <a:noFill/>
              <a:ln>
                <a:solidFill>
                  <a:srgbClr val="0B49C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5204CCF-7A31-E3EC-0E86-FCABE87071CC}"/>
                  </a:ext>
                </a:extLst>
              </p:cNvPr>
              <p:cNvSpPr/>
              <p:nvPr/>
            </p:nvSpPr>
            <p:spPr>
              <a:xfrm>
                <a:off x="5865433" y="2833152"/>
                <a:ext cx="266553" cy="25820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B49C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B49CB"/>
                    </a:solidFill>
                    <a:latin typeface="Abadi" panose="020B0604020104020204" pitchFamily="34" charset="0"/>
                  </a:rPr>
                  <a:t>2</a:t>
                </a:r>
                <a:endParaRPr lang="en-IN" sz="1400" b="1" dirty="0">
                  <a:solidFill>
                    <a:srgbClr val="0B49CB"/>
                  </a:solidFill>
                  <a:latin typeface="Abadi" panose="020B0604020104020204" pitchFamily="34" charset="0"/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65672E0-6912-FAF5-79D3-287E085C5EE6}"/>
              </a:ext>
            </a:extLst>
          </p:cNvPr>
          <p:cNvGrpSpPr/>
          <p:nvPr/>
        </p:nvGrpSpPr>
        <p:grpSpPr>
          <a:xfrm>
            <a:off x="6271260" y="3556616"/>
            <a:ext cx="5383141" cy="1525302"/>
            <a:chOff x="7529191" y="5029929"/>
            <a:chExt cx="5383141" cy="1525302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6999C14E-BF88-9BDB-6222-68E7D38BF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404" t="5012" r="405" b="12609"/>
            <a:stretch/>
          </p:blipFill>
          <p:spPr>
            <a:xfrm>
              <a:off x="7678572" y="5218674"/>
              <a:ext cx="5233760" cy="1336556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1A7AD1F-BB05-C9D0-00F2-4212D66EA5AB}"/>
                </a:ext>
              </a:extLst>
            </p:cNvPr>
            <p:cNvGrpSpPr/>
            <p:nvPr/>
          </p:nvGrpSpPr>
          <p:grpSpPr>
            <a:xfrm>
              <a:off x="7529191" y="5029929"/>
              <a:ext cx="5383141" cy="1525302"/>
              <a:chOff x="7529191" y="5257087"/>
              <a:chExt cx="5383141" cy="1525302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01426BF-B68E-DBC6-D4C0-37A13AA46219}"/>
                  </a:ext>
                </a:extLst>
              </p:cNvPr>
              <p:cNvSpPr/>
              <p:nvPr/>
            </p:nvSpPr>
            <p:spPr>
              <a:xfrm>
                <a:off x="7678571" y="5436871"/>
                <a:ext cx="5233761" cy="1345518"/>
              </a:xfrm>
              <a:prstGeom prst="rect">
                <a:avLst/>
              </a:prstGeom>
              <a:noFill/>
              <a:ln>
                <a:solidFill>
                  <a:srgbClr val="0B49C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AB3F9C9-C98B-A691-B245-B89444A0A88F}"/>
                  </a:ext>
                </a:extLst>
              </p:cNvPr>
              <p:cNvSpPr/>
              <p:nvPr/>
            </p:nvSpPr>
            <p:spPr>
              <a:xfrm>
                <a:off x="7529191" y="5257087"/>
                <a:ext cx="266553" cy="25820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B49C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B49CB"/>
                    </a:solidFill>
                    <a:latin typeface="Abadi" panose="020B0604020104020204" pitchFamily="34" charset="0"/>
                  </a:rPr>
                  <a:t>3</a:t>
                </a:r>
                <a:endParaRPr lang="en-IN" sz="1400" b="1" dirty="0">
                  <a:solidFill>
                    <a:srgbClr val="0B49CB"/>
                  </a:solidFill>
                  <a:latin typeface="Abadi" panose="020B0604020104020204" pitchFamily="34" charset="0"/>
                </a:endParaRP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6574186-DA4A-2357-B95D-7AE0B8DFB326}"/>
              </a:ext>
            </a:extLst>
          </p:cNvPr>
          <p:cNvGrpSpPr/>
          <p:nvPr/>
        </p:nvGrpSpPr>
        <p:grpSpPr>
          <a:xfrm>
            <a:off x="7433701" y="5090878"/>
            <a:ext cx="3218635" cy="512030"/>
            <a:chOff x="5835960" y="5090878"/>
            <a:chExt cx="3218635" cy="51203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71E7FB49-569D-1439-E749-BC136A9D0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8709" y="5381909"/>
              <a:ext cx="3055885" cy="220999"/>
            </a:xfrm>
            <a:prstGeom prst="rect">
              <a:avLst/>
            </a:prstGeom>
          </p:spPr>
        </p:pic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0A9DFA3-948A-91B2-D681-A5F16845EB60}"/>
                </a:ext>
              </a:extLst>
            </p:cNvPr>
            <p:cNvGrpSpPr/>
            <p:nvPr/>
          </p:nvGrpSpPr>
          <p:grpSpPr>
            <a:xfrm>
              <a:off x="5835960" y="5090878"/>
              <a:ext cx="3218635" cy="512030"/>
              <a:chOff x="5931474" y="5653037"/>
              <a:chExt cx="3218635" cy="51203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EBEA531-1400-7658-544A-76784B72D652}"/>
                  </a:ext>
                </a:extLst>
              </p:cNvPr>
              <p:cNvGrpSpPr/>
              <p:nvPr/>
            </p:nvGrpSpPr>
            <p:grpSpPr>
              <a:xfrm>
                <a:off x="5931474" y="5732953"/>
                <a:ext cx="3218635" cy="432114"/>
                <a:chOff x="2462299" y="5961552"/>
                <a:chExt cx="3218635" cy="432114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83CA8DD-2810-A35A-A743-DB37DB5AADB2}"/>
                    </a:ext>
                  </a:extLst>
                </p:cNvPr>
                <p:cNvSpPr/>
                <p:nvPr/>
              </p:nvSpPr>
              <p:spPr>
                <a:xfrm>
                  <a:off x="2611680" y="6141335"/>
                  <a:ext cx="3069254" cy="252331"/>
                </a:xfrm>
                <a:prstGeom prst="rect">
                  <a:avLst/>
                </a:prstGeom>
                <a:noFill/>
                <a:ln>
                  <a:solidFill>
                    <a:srgbClr val="0B49C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5C60082-5D87-387A-052C-E5B6B9183940}"/>
                    </a:ext>
                  </a:extLst>
                </p:cNvPr>
                <p:cNvSpPr/>
                <p:nvPr/>
              </p:nvSpPr>
              <p:spPr>
                <a:xfrm>
                  <a:off x="2462299" y="5961552"/>
                  <a:ext cx="266553" cy="25820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0B49C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rgbClr val="0B49CB"/>
                      </a:solidFill>
                      <a:latin typeface="Abadi" panose="020B0604020104020204" pitchFamily="34" charset="0"/>
                    </a:rPr>
                    <a:t>4</a:t>
                  </a:r>
                  <a:endParaRPr lang="en-IN" sz="1400" b="1" dirty="0">
                    <a:solidFill>
                      <a:srgbClr val="0B49CB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sp>
            <p:nvSpPr>
              <p:cNvPr id="45" name="Arrow: Down 44">
                <a:extLst>
                  <a:ext uri="{FF2B5EF4-FFF2-40B4-BE49-F238E27FC236}">
                    <a16:creationId xmlns:a16="http://schemas.microsoft.com/office/drawing/2014/main" id="{F0FAD134-7BB3-ADFD-63A2-53A838099C80}"/>
                  </a:ext>
                </a:extLst>
              </p:cNvPr>
              <p:cNvSpPr/>
              <p:nvPr/>
            </p:nvSpPr>
            <p:spPr>
              <a:xfrm>
                <a:off x="7317365" y="5653037"/>
                <a:ext cx="304800" cy="244258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67D2EAA-6CC4-7375-5D05-5AF5BD0885C4}"/>
              </a:ext>
            </a:extLst>
          </p:cNvPr>
          <p:cNvGrpSpPr/>
          <p:nvPr/>
        </p:nvGrpSpPr>
        <p:grpSpPr>
          <a:xfrm>
            <a:off x="7819165" y="5688283"/>
            <a:ext cx="2324457" cy="436509"/>
            <a:chOff x="309166" y="5223042"/>
            <a:chExt cx="2324457" cy="436509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CB243CA6-2CA0-B980-58DE-DF5AC75D0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2217" y="5438552"/>
              <a:ext cx="2141406" cy="220999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5A51843-024C-0900-3284-9CAD39D71507}"/>
                </a:ext>
              </a:extLst>
            </p:cNvPr>
            <p:cNvGrpSpPr/>
            <p:nvPr/>
          </p:nvGrpSpPr>
          <p:grpSpPr>
            <a:xfrm>
              <a:off x="309166" y="5223042"/>
              <a:ext cx="2324457" cy="436509"/>
              <a:chOff x="116347" y="4469632"/>
              <a:chExt cx="2324457" cy="43650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09ED52-5D74-F656-7611-8ED8BBE0436C}"/>
                  </a:ext>
                </a:extLst>
              </p:cNvPr>
              <p:cNvSpPr/>
              <p:nvPr/>
            </p:nvSpPr>
            <p:spPr>
              <a:xfrm>
                <a:off x="265727" y="4649416"/>
                <a:ext cx="2175077" cy="256725"/>
              </a:xfrm>
              <a:prstGeom prst="rect">
                <a:avLst/>
              </a:prstGeom>
              <a:noFill/>
              <a:ln>
                <a:solidFill>
                  <a:srgbClr val="0B49C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E4572F7-A43C-BAFC-BAEF-471B8209D44D}"/>
                  </a:ext>
                </a:extLst>
              </p:cNvPr>
              <p:cNvSpPr/>
              <p:nvPr/>
            </p:nvSpPr>
            <p:spPr>
              <a:xfrm>
                <a:off x="116347" y="4469632"/>
                <a:ext cx="266553" cy="25820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B49C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B49CB"/>
                    </a:solidFill>
                    <a:latin typeface="Abadi" panose="020B0604020104020204" pitchFamily="34" charset="0"/>
                  </a:rPr>
                  <a:t>5</a:t>
                </a:r>
                <a:endParaRPr lang="en-IN" sz="1400" b="1" dirty="0">
                  <a:solidFill>
                    <a:srgbClr val="0B49CB"/>
                  </a:solidFill>
                  <a:latin typeface="Abadi" panose="020B0604020104020204" pitchFamily="34" charset="0"/>
                </a:endParaRPr>
              </a:p>
            </p:txBody>
          </p:sp>
        </p:grpSp>
      </p:grpSp>
      <p:sp>
        <p:nvSpPr>
          <p:cNvPr id="117" name="Arrow: Down 116">
            <a:extLst>
              <a:ext uri="{FF2B5EF4-FFF2-40B4-BE49-F238E27FC236}">
                <a16:creationId xmlns:a16="http://schemas.microsoft.com/office/drawing/2014/main" id="{B3503C3C-1738-764B-4A57-D7E1DCF9F6F2}"/>
              </a:ext>
            </a:extLst>
          </p:cNvPr>
          <p:cNvSpPr/>
          <p:nvPr/>
        </p:nvSpPr>
        <p:spPr>
          <a:xfrm>
            <a:off x="8833778" y="5607119"/>
            <a:ext cx="304800" cy="2442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CD66285-60BF-8A2B-8386-49EDDC02988C}"/>
              </a:ext>
            </a:extLst>
          </p:cNvPr>
          <p:cNvSpPr txBox="1"/>
          <p:nvPr/>
        </p:nvSpPr>
        <p:spPr>
          <a:xfrm>
            <a:off x="101417" y="6427211"/>
            <a:ext cx="1337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11"/>
              </a:rPr>
              <a:t>GitHub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0089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0587" y="6315281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1920"/>
            <a:ext cx="6047349" cy="4785043"/>
          </a:xfrm>
          <a:prstGeom prst="rect">
            <a:avLst/>
          </a:prstGeom>
        </p:spPr>
        <p:txBody>
          <a:bodyPr/>
          <a:lstStyle/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600" dirty="0" err="1">
                <a:solidFill>
                  <a:srgbClr val="0B49CB"/>
                </a:solidFill>
                <a:latin typeface="Abadi" panose="020B0604020104020204" pitchFamily="34" charset="0"/>
              </a:rPr>
              <a:t>LaunchSite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lists each of the several Space X launch facilities that are </a:t>
            </a:r>
            <a:r>
              <a:rPr lang="en-US" sz="1600" dirty="0">
                <a:solidFill>
                  <a:srgbClr val="292929"/>
                </a:solidFill>
                <a:latin typeface="Abadi" panose="020B0604020104020204" pitchFamily="34" charset="0"/>
              </a:rPr>
              <a:t>included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the SpaceX dataset.</a:t>
            </a: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launch is intended for a certain orbit, some of which are seen in the image below. The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Orbit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contains the orbit type.</a:t>
            </a:r>
            <a:endParaRPr lang="en-US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F0C9F2-88AE-1E06-870C-4F65A69A6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t="9402" r="10849"/>
          <a:stretch/>
        </p:blipFill>
        <p:spPr bwMode="auto">
          <a:xfrm>
            <a:off x="1234237" y="2816820"/>
            <a:ext cx="3158449" cy="2327690"/>
          </a:xfrm>
          <a:prstGeom prst="roundRect">
            <a:avLst>
              <a:gd name="adj" fmla="val 8604"/>
            </a:avLst>
          </a:prstGeom>
          <a:solidFill>
            <a:srgbClr val="FFFFFF"/>
          </a:solidFill>
          <a:ln w="3175" cap="sq">
            <a:solidFill>
              <a:srgbClr val="0B49CB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2390CEB-6B5E-ED51-BF8E-F1FC013FDF84}"/>
              </a:ext>
            </a:extLst>
          </p:cNvPr>
          <p:cNvGrpSpPr/>
          <p:nvPr/>
        </p:nvGrpSpPr>
        <p:grpSpPr>
          <a:xfrm>
            <a:off x="4856912" y="1694770"/>
            <a:ext cx="7014059" cy="4571790"/>
            <a:chOff x="5524532" y="1342491"/>
            <a:chExt cx="7014059" cy="45717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B56B20-940F-F690-AED3-8C3DDD67D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23688" y="1342491"/>
              <a:ext cx="2819644" cy="15317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ADFF17-1D5D-D3B3-E344-3BC82062B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8430" y="2995568"/>
              <a:ext cx="3010161" cy="29187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4C45C2-3DA3-33BB-8AF3-683EA0254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4532" y="2359693"/>
              <a:ext cx="3863675" cy="255292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EA31695-67E9-D436-77FD-BE98EA37FB5E}"/>
              </a:ext>
            </a:extLst>
          </p:cNvPr>
          <p:cNvSpPr txBox="1"/>
          <p:nvPr/>
        </p:nvSpPr>
        <p:spPr>
          <a:xfrm>
            <a:off x="763483" y="5296620"/>
            <a:ext cx="6096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badi" panose="020B0604020104020204" pitchFamily="34" charset="0"/>
              </a:rPr>
              <a:t>Initial Data Exploration:</a:t>
            </a:r>
          </a:p>
          <a:p>
            <a:r>
              <a:rPr lang="en-GB" sz="1600" dirty="0">
                <a:latin typeface="Abadi" panose="020B0604020104020204" pitchFamily="34" charset="0"/>
              </a:rPr>
              <a:t>Using the </a:t>
            </a:r>
            <a:r>
              <a:rPr lang="en-GB" sz="1600" b="0" dirty="0">
                <a:solidFill>
                  <a:schemeClr val="accent1"/>
                </a:solidFill>
                <a:effectLst/>
                <a:latin typeface="Abadi" panose="020B0604020104020204" pitchFamily="34" charset="0"/>
              </a:rPr>
              <a:t>.</a:t>
            </a:r>
            <a:r>
              <a:rPr lang="en-GB" sz="1600" b="0" dirty="0" err="1">
                <a:solidFill>
                  <a:schemeClr val="accent1"/>
                </a:solidFill>
                <a:effectLst/>
                <a:latin typeface="Abadi" panose="020B0604020104020204" pitchFamily="34" charset="0"/>
              </a:rPr>
              <a:t>value_counts</a:t>
            </a:r>
            <a:r>
              <a:rPr lang="en-GB" sz="1600" b="0" dirty="0">
                <a:solidFill>
                  <a:schemeClr val="accent1"/>
                </a:solidFill>
                <a:effectLst/>
                <a:latin typeface="Abadi" panose="020B0604020104020204" pitchFamily="34" charset="0"/>
              </a:rPr>
              <a:t>()</a:t>
            </a:r>
            <a:r>
              <a:rPr lang="en-GB" sz="1600" dirty="0">
                <a:latin typeface="Abadi" panose="020B0604020104020204" pitchFamily="34" charset="0"/>
              </a:rPr>
              <a:t> method to determine the following: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Number of launches on each site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Number and occurrence of each orbit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Number and occurrence of landing outcome per orbit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4DB745-D41F-438A-6E85-D0B5D2BE549E}"/>
              </a:ext>
            </a:extLst>
          </p:cNvPr>
          <p:cNvSpPr txBox="1"/>
          <p:nvPr/>
        </p:nvSpPr>
        <p:spPr>
          <a:xfrm>
            <a:off x="101417" y="6427211"/>
            <a:ext cx="1337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7"/>
              </a:rPr>
              <a:t>GitHub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7256</TotalTime>
  <Words>4279</Words>
  <Application>Microsoft Office PowerPoint</Application>
  <PresentationFormat>Widescreen</PresentationFormat>
  <Paragraphs>481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Abadi</vt:lpstr>
      <vt:lpstr>Arial</vt:lpstr>
      <vt:lpstr>Calibri</vt:lpstr>
      <vt:lpstr>Calibri Light</vt:lpstr>
      <vt:lpstr>Cambria Math</vt:lpstr>
      <vt:lpstr>Consolas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Sai Charan</cp:lastModifiedBy>
  <cp:revision>221</cp:revision>
  <dcterms:created xsi:type="dcterms:W3CDTF">2021-04-29T18:58:34Z</dcterms:created>
  <dcterms:modified xsi:type="dcterms:W3CDTF">2023-07-23T13:09:47Z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